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50" r:id="rId2"/>
    <p:sldId id="352" r:id="rId3"/>
    <p:sldId id="471" r:id="rId4"/>
    <p:sldId id="466" r:id="rId5"/>
    <p:sldId id="456" r:id="rId6"/>
    <p:sldId id="458" r:id="rId7"/>
    <p:sldId id="459" r:id="rId8"/>
    <p:sldId id="460" r:id="rId9"/>
    <p:sldId id="465" r:id="rId10"/>
    <p:sldId id="461" r:id="rId11"/>
    <p:sldId id="467" r:id="rId12"/>
    <p:sldId id="462" r:id="rId13"/>
    <p:sldId id="468" r:id="rId14"/>
    <p:sldId id="469" r:id="rId15"/>
    <p:sldId id="472" r:id="rId16"/>
    <p:sldId id="473" r:id="rId17"/>
    <p:sldId id="493" r:id="rId18"/>
    <p:sldId id="475" r:id="rId19"/>
    <p:sldId id="476" r:id="rId20"/>
    <p:sldId id="477" r:id="rId21"/>
    <p:sldId id="479" r:id="rId22"/>
    <p:sldId id="480" r:id="rId23"/>
    <p:sldId id="463" r:id="rId24"/>
    <p:sldId id="405" r:id="rId25"/>
  </p:sldIdLst>
  <p:sldSz cx="9144000" cy="6858000" type="screen4x3"/>
  <p:notesSz cx="6858000" cy="9144000"/>
  <p:embeddedFontLst>
    <p:embeddedFont>
      <p:font typeface="Arial Black" pitchFamily="34" charset="0"/>
      <p:bold r:id="rId27"/>
    </p:embeddedFont>
    <p:embeddedFont>
      <p:font typeface="Comic Sans MS" pitchFamily="66" charset="0"/>
      <p:regular r:id="rId28"/>
      <p:bold r:id="rId29"/>
      <p:italic r:id="rId30"/>
      <p:boldItalic r:id="rId31"/>
    </p:embeddedFont>
    <p:embeddedFont>
      <p:font typeface="楷体" pitchFamily="49" charset="-122"/>
      <p:regular r:id="rId32"/>
    </p:embeddedFont>
    <p:embeddedFont>
      <p:font typeface="Franklin Gothic Medium" pitchFamily="34" charset="0"/>
      <p:regular r:id="rId33"/>
      <p:italic r:id="rId34"/>
    </p:embeddedFont>
    <p:embeddedFont>
      <p:font typeface="Segoe Print" pitchFamily="2" charset="0"/>
      <p:regular r:id="rId35"/>
      <p:bold r:id="rId36"/>
    </p:embeddedFont>
    <p:embeddedFont>
      <p:font typeface="Segoe MDL2 Assets" pitchFamily="18" charset="0"/>
      <p:regular r:id="rId37"/>
    </p:embeddedFont>
    <p:embeddedFont>
      <p:font typeface="华文楷体" pitchFamily="2" charset="-122"/>
      <p:regular r:id="rId38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900"/>
    <a:srgbClr val="C8610E"/>
    <a:srgbClr val="E0F2FC"/>
    <a:srgbClr val="ECF151"/>
    <a:srgbClr val="E7E25B"/>
    <a:srgbClr val="E6E816"/>
    <a:srgbClr val="FFB503"/>
    <a:srgbClr val="FABC00"/>
    <a:srgbClr val="6600FF"/>
    <a:srgbClr val="ABD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56" autoAdjust="0"/>
  </p:normalViewPr>
  <p:slideViewPr>
    <p:cSldViewPr showGuides="1">
      <p:cViewPr>
        <p:scale>
          <a:sx n="110" d="100"/>
          <a:sy n="110" d="100"/>
        </p:scale>
        <p:origin x="-1644" y="-102"/>
      </p:cViewPr>
      <p:guideLst>
        <p:guide orient="horz" pos="21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  <a:t>‹#›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5303107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60"/>
            <a:ext cx="9144000" cy="69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5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82550"/>
            <a:ext cx="914400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5868144" y="6140880"/>
            <a:ext cx="3275856" cy="387425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6" name="任意多边形: 形状 11"/>
          <p:cNvSpPr/>
          <p:nvPr/>
        </p:nvSpPr>
        <p:spPr>
          <a:xfrm flipV="1">
            <a:off x="5354505" y="6140880"/>
            <a:ext cx="873679" cy="387425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1" name="标题 1"/>
          <p:cNvSpPr txBox="1"/>
          <p:nvPr/>
        </p:nvSpPr>
        <p:spPr>
          <a:xfrm>
            <a:off x="0" y="4280535"/>
            <a:ext cx="9144635" cy="19024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Food matters</a:t>
            </a:r>
          </a:p>
          <a:p>
            <a:pPr algn="ctr"/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Integrated skills  (II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5295305" y="6114752"/>
            <a:ext cx="3453159" cy="48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谢丹　</a:t>
            </a:r>
            <a:r>
              <a:rPr lang="zh-CN" altLang="en-US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湖南省醴陵市第一中学</a:t>
            </a:r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2111336014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" y="1276985"/>
            <a:ext cx="7374890" cy="4896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5380" y="280035"/>
            <a:ext cx="750506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40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Nanjing salted duck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8670" y="1637030"/>
            <a:ext cx="7347585" cy="263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79070" algn="l"/>
              </a:tabLst>
            </a:pPr>
            <a:r>
              <a:rPr lang="en-US" sz="6600" b="1">
                <a:solidFill>
                  <a:srgbClr val="E8A900"/>
                </a:solidFill>
                <a:effectLst/>
              </a:rPr>
              <a:t>Step 2</a:t>
            </a:r>
            <a:r>
              <a:rPr lang="en-US" sz="7200" b="1">
                <a:solidFill>
                  <a:srgbClr val="E8A900"/>
                </a:solidFill>
                <a:effectLst/>
              </a:rPr>
              <a:t> 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solidFill>
                  <a:srgbClr val="E8A900"/>
                </a:solidFill>
                <a:effectLst/>
              </a:rPr>
              <a:t>Talking in pairs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3" y="4941168"/>
            <a:ext cx="8810625" cy="127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7000" y="856615"/>
            <a:ext cx="8890000" cy="5410712"/>
          </a:xfrm>
          <a:prstGeom prst="rect">
            <a:avLst/>
          </a:prstGeom>
          <a:noFill/>
          <a:ln w="9525">
            <a:solidFill>
              <a:srgbClr val="E8A9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A:What is your favorite food?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 My favorite food 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.../... 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one of my personal favorites.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 Why do you like it? (How it looks, smells,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tastes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feels in your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mouth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how you associate it with a particular experience, etc.)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 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looks/smells/tastes/feels ...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(smelly, bitter, sweet, salty, juicy,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creamy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silky, smooth, soft,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crisp ...) 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It reminds me of the days 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when ... </a:t>
            </a:r>
            <a:endParaRPr lang="en-US" sz="2400" b="1" dirty="0">
              <a:solidFill>
                <a:srgbClr val="C8610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How can I forget such a tasty dish?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 Do you know how to cook it?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 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Here are the steps: First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... Second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... </a:t>
            </a:r>
            <a:endParaRPr lang="en-US" sz="2400" b="1" dirty="0">
              <a:solidFill>
                <a:srgbClr val="C8610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 Is there any interesting stories behind the food?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 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 said 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 .../A </a:t>
            </a:r>
            <a:r>
              <a:rPr lang="en-US" sz="2400" b="1" dirty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story goes </a:t>
            </a:r>
            <a:r>
              <a:rPr lang="en-US" sz="2400" b="1" dirty="0" smtClean="0">
                <a:solidFill>
                  <a:srgbClr val="C861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 ...</a:t>
            </a:r>
            <a:endParaRPr lang="en-US" altLang="en-US" sz="2400" b="1" dirty="0">
              <a:solidFill>
                <a:srgbClr val="C8610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7176" y="44624"/>
            <a:ext cx="858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4"/>
                </a:solidFill>
                <a:latin typeface="Segoe Print" pitchFamily="2" charset="0"/>
                <a:cs typeface="Segoe MDL2 Assets" panose="050A0102010101010101" charset="0"/>
              </a:rPr>
              <a:t>Talking about your favorite food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9462" y="1700808"/>
            <a:ext cx="7347585" cy="263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E8A900"/>
                </a:solidFill>
                <a:effectLst/>
              </a:rPr>
              <a:t>Step 3</a:t>
            </a:r>
            <a:r>
              <a:rPr lang="en-US" sz="7200" b="1" dirty="0">
                <a:solidFill>
                  <a:srgbClr val="E8A900"/>
                </a:solidFill>
                <a:effectLst/>
              </a:rPr>
              <a:t> 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rgbClr val="E8A900"/>
                </a:solidFill>
                <a:effectLst/>
              </a:rPr>
              <a:t>Presentation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3" y="5013176"/>
            <a:ext cx="8810625" cy="13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5320" y="1651635"/>
            <a:ext cx="7833360" cy="263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>
                <a:solidFill>
                  <a:srgbClr val="E8A900"/>
                </a:solidFill>
                <a:effectLst/>
              </a:rPr>
              <a:t>Step 4 </a:t>
            </a:r>
            <a:r>
              <a:rPr lang="en-US" sz="7200" b="1">
                <a:solidFill>
                  <a:srgbClr val="E8A900"/>
                </a:solidFill>
                <a:effectLst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solidFill>
                  <a:srgbClr val="E8A900"/>
                </a:solidFill>
                <a:effectLst/>
              </a:rPr>
              <a:t>Writing an article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4581128"/>
            <a:ext cx="8810625" cy="15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2861310" y="1247775"/>
            <a:ext cx="3112770" cy="2748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Part 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Writing</a:t>
            </a:r>
          </a:p>
        </p:txBody>
      </p:sp>
      <p:sp>
        <p:nvSpPr>
          <p:cNvPr id="6" name="椭圆 5"/>
          <p:cNvSpPr/>
          <p:nvPr/>
        </p:nvSpPr>
        <p:spPr>
          <a:xfrm>
            <a:off x="721360" y="2165350"/>
            <a:ext cx="2814320" cy="25273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Part 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Listening</a:t>
            </a:r>
          </a:p>
        </p:txBody>
      </p:sp>
      <p:sp>
        <p:nvSpPr>
          <p:cNvPr id="9" name="椭圆 8"/>
          <p:cNvSpPr/>
          <p:nvPr/>
        </p:nvSpPr>
        <p:spPr>
          <a:xfrm>
            <a:off x="5302250" y="2165350"/>
            <a:ext cx="2748280" cy="25273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Part 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Speaking</a:t>
            </a:r>
          </a:p>
        </p:txBody>
      </p:sp>
      <p:sp>
        <p:nvSpPr>
          <p:cNvPr id="12" name="椭圆 11"/>
          <p:cNvSpPr/>
          <p:nvPr/>
        </p:nvSpPr>
        <p:spPr>
          <a:xfrm>
            <a:off x="2987040" y="3585210"/>
            <a:ext cx="2860675" cy="24536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Part B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Reading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860" y="199390"/>
            <a:ext cx="858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Segoe MDL2 Assets" panose="050A0102010101010101" charset="0"/>
                <a:cs typeface="Segoe MDL2 Assets" panose="050A0102010101010101" charset="0"/>
              </a:rPr>
              <a:t>Writing an article about your favorite food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  <p:bldP spid="9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1223645" y="1845945"/>
            <a:ext cx="5146675" cy="7366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"/>
          </a:p>
        </p:txBody>
      </p:sp>
      <p:sp>
        <p:nvSpPr>
          <p:cNvPr id="9" name="文本框 8"/>
          <p:cNvSpPr txBox="1"/>
          <p:nvPr/>
        </p:nvSpPr>
        <p:spPr>
          <a:xfrm>
            <a:off x="1223645" y="1922780"/>
            <a:ext cx="5146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about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text type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2047240" y="3228975"/>
            <a:ext cx="5242560" cy="7366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五边形 5"/>
          <p:cNvSpPr/>
          <p:nvPr/>
        </p:nvSpPr>
        <p:spPr>
          <a:xfrm>
            <a:off x="3164840" y="4534535"/>
            <a:ext cx="5473065" cy="7366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文本框 6"/>
          <p:cNvSpPr txBox="1"/>
          <p:nvPr/>
        </p:nvSpPr>
        <p:spPr>
          <a:xfrm>
            <a:off x="2150745" y="3305175"/>
            <a:ext cx="5242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about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structure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67710" y="4610735"/>
            <a:ext cx="5076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about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language</a:t>
            </a:r>
            <a:r>
              <a:rPr lang="en-US" altLang="zh-CN" sz="3200">
                <a:sym typeface="+mn-ea"/>
              </a:rPr>
              <a:t> </a:t>
            </a:r>
            <a:endParaRPr lang="en-US" altLang="zh-CN" sz="32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362585" y="331470"/>
            <a:ext cx="986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Segoe MDL2 Assets" panose="050A0102010101010101" charset="0"/>
                <a:cs typeface="Segoe MDL2 Assets" panose="050A0102010101010101" charset="0"/>
              </a:rPr>
              <a:t>Writing an article about your favorite food </a:t>
            </a:r>
          </a:p>
        </p:txBody>
      </p:sp>
      <p:sp>
        <p:nvSpPr>
          <p:cNvPr id="11" name="六角星 10"/>
          <p:cNvSpPr/>
          <p:nvPr/>
        </p:nvSpPr>
        <p:spPr>
          <a:xfrm>
            <a:off x="174625" y="4534535"/>
            <a:ext cx="1754505" cy="1672590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4015" y="5140325"/>
            <a:ext cx="1355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687320" y="1202690"/>
            <a:ext cx="3768090" cy="645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text type </a:t>
            </a: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3060065" y="1988185"/>
            <a:ext cx="1038225" cy="72072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068445" y="3429000"/>
            <a:ext cx="1084580" cy="44958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56310" y="2763520"/>
            <a:ext cx="2958465" cy="953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a piece of descriptive writing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242560" y="3364230"/>
            <a:ext cx="3778885" cy="953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 create a vivid picture in readers’ minds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280963" y="116632"/>
            <a:ext cx="986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Segoe MDL2 Assets" panose="050A0102010101010101" charset="0"/>
                <a:cs typeface="Segoe MDL2 Assets" panose="050A0102010101010101" charset="0"/>
              </a:rPr>
              <a:t>Writing an article about your favorite food </a:t>
            </a:r>
          </a:p>
        </p:txBody>
      </p:sp>
      <p:sp>
        <p:nvSpPr>
          <p:cNvPr id="8" name="六角星 7"/>
          <p:cNvSpPr/>
          <p:nvPr/>
        </p:nvSpPr>
        <p:spPr>
          <a:xfrm>
            <a:off x="81280" y="4784725"/>
            <a:ext cx="1754505" cy="1672590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0670" y="5391150"/>
            <a:ext cx="1355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91840" y="5144135"/>
            <a:ext cx="3087370" cy="953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through plenty of sensory details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723255" y="4364990"/>
            <a:ext cx="865505" cy="67754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 animBg="1"/>
      <p:bldP spid="1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556510" y="1908810"/>
            <a:ext cx="3768090" cy="645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362585" y="331470"/>
            <a:ext cx="986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Segoe MDL2 Assets" panose="050A0102010101010101" charset="0"/>
                <a:cs typeface="Segoe MDL2 Assets" panose="050A0102010101010101" charset="0"/>
              </a:rPr>
              <a:t>Writing an article about your favorite food </a:t>
            </a:r>
          </a:p>
        </p:txBody>
      </p:sp>
      <p:sp>
        <p:nvSpPr>
          <p:cNvPr id="8" name="六角星 7"/>
          <p:cNvSpPr/>
          <p:nvPr/>
        </p:nvSpPr>
        <p:spPr>
          <a:xfrm>
            <a:off x="82305" y="4748967"/>
            <a:ext cx="1754505" cy="1672590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1694" y="5355074"/>
            <a:ext cx="1355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1280" y="3283585"/>
            <a:ext cx="2475230" cy="720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W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hat 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is 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your favourite food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?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249930" y="4003675"/>
            <a:ext cx="2642870" cy="720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Y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our experiences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sym typeface="+mn-ea"/>
              </a:rPr>
              <a:t>of tasting it</a:t>
            </a:r>
            <a:endParaRPr lang="en-US" altLang="zh-CN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398895" y="3283585"/>
            <a:ext cx="2826385" cy="720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T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he characteristics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sym typeface="+mn-ea"/>
              </a:rPr>
              <a:t>of the foo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d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339975" y="2564765"/>
            <a:ext cx="1296035" cy="64833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572000" y="2696845"/>
            <a:ext cx="22225" cy="116395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508625" y="2564765"/>
            <a:ext cx="1440180" cy="64833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643380" y="1100455"/>
            <a:ext cx="3047365" cy="645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language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280963" y="0"/>
            <a:ext cx="986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Segoe MDL2 Assets" panose="050A0102010101010101" charset="0"/>
                <a:cs typeface="Segoe MDL2 Assets" panose="050A0102010101010101" charset="0"/>
              </a:rPr>
              <a:t>Writing an article about your favorite food </a:t>
            </a:r>
          </a:p>
        </p:txBody>
      </p:sp>
      <p:sp>
        <p:nvSpPr>
          <p:cNvPr id="8" name="六角星 7"/>
          <p:cNvSpPr/>
          <p:nvPr/>
        </p:nvSpPr>
        <p:spPr>
          <a:xfrm>
            <a:off x="20061" y="4745355"/>
            <a:ext cx="1754505" cy="1672590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2405" y="5581650"/>
            <a:ext cx="1355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120265" y="2559050"/>
            <a:ext cx="1747520" cy="627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tx1"/>
                </a:solidFill>
                <a:sym typeface="+mn-ea"/>
              </a:rPr>
              <a:t>vivid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867785" y="4161155"/>
            <a:ext cx="4937125" cy="17589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smelly, bitter, sweet, salty, juicy, creamy, silky, smooth, soft,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crisp ...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2942590" y="1896110"/>
            <a:ext cx="360045" cy="61404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94250" y="2559050"/>
            <a:ext cx="2778125" cy="627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tx1"/>
                </a:solidFill>
                <a:sym typeface="+mn-ea"/>
              </a:rPr>
              <a:t>adjectives</a:t>
            </a:r>
          </a:p>
        </p:txBody>
      </p:sp>
      <p:sp>
        <p:nvSpPr>
          <p:cNvPr id="13" name="下箭头 12"/>
          <p:cNvSpPr/>
          <p:nvPr/>
        </p:nvSpPr>
        <p:spPr>
          <a:xfrm>
            <a:off x="6156325" y="3312160"/>
            <a:ext cx="360045" cy="66484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下箭头 16"/>
          <p:cNvSpPr/>
          <p:nvPr/>
        </p:nvSpPr>
        <p:spPr>
          <a:xfrm rot="16200000">
            <a:off x="4169410" y="2540000"/>
            <a:ext cx="360045" cy="66484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4" grpId="0" bldLvl="0" animBg="1"/>
      <p:bldP spid="11" grpId="0" bldLvl="0" animBg="1"/>
      <p:bldP spid="12" grpId="0" bldLvl="0" animBg="1"/>
      <p:bldP spid="13" grpId="0" bldLvl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3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"/>
          <p:cNvSpPr txBox="1"/>
          <p:nvPr/>
        </p:nvSpPr>
        <p:spPr>
          <a:xfrm>
            <a:off x="7092280" y="817548"/>
            <a:ext cx="1099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latin typeface="宋体" panose="02010600030101010101" pitchFamily="2" charset="-122"/>
              </a:rPr>
              <a:t>谢丹</a:t>
            </a:r>
          </a:p>
        </p:txBody>
      </p:sp>
      <p:sp>
        <p:nvSpPr>
          <p:cNvPr id="89" name="矩形 15"/>
          <p:cNvSpPr/>
          <p:nvPr/>
        </p:nvSpPr>
        <p:spPr>
          <a:xfrm>
            <a:off x="4091305" y="2780928"/>
            <a:ext cx="4608195" cy="3076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中学高级教师</a:t>
            </a:r>
            <a:endParaRPr lang="zh-CN" altLang="en-US" sz="24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醴陵市高中英语学科带头人</a:t>
            </a:r>
            <a:endParaRPr lang="zh-CN" altLang="en-US" sz="24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醴陵市高中教学视导专家</a:t>
            </a:r>
            <a:endParaRPr lang="zh-CN" altLang="en-US" sz="24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2018年株洲市高中英语教学比武一等奖获得者</a:t>
            </a:r>
            <a:endParaRPr lang="zh-CN" altLang="en-US" sz="24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1824355"/>
            <a:ext cx="3067685" cy="409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波形 3"/>
          <p:cNvSpPr/>
          <p:nvPr/>
        </p:nvSpPr>
        <p:spPr>
          <a:xfrm>
            <a:off x="1619672" y="1628800"/>
            <a:ext cx="5904656" cy="3118068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9600" b="1" dirty="0">
                <a:ln w="127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cs typeface="+mj-lt"/>
              </a:rPr>
              <a:t>Writing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六角星 2"/>
          <p:cNvSpPr/>
          <p:nvPr/>
        </p:nvSpPr>
        <p:spPr>
          <a:xfrm>
            <a:off x="285855" y="4903631"/>
            <a:ext cx="1755775" cy="1672590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0212" y="5661248"/>
            <a:ext cx="1640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50315" y="3515995"/>
            <a:ext cx="1509395" cy="5835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97960" y="1224915"/>
            <a:ext cx="27095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Punctuation</a:t>
            </a:r>
            <a:r>
              <a:rPr lang="en-US" altLang="zh-CN"/>
              <a:t> </a:t>
            </a:r>
          </a:p>
        </p:txBody>
      </p:sp>
      <p:sp>
        <p:nvSpPr>
          <p:cNvPr id="23" name="左大括号 22"/>
          <p:cNvSpPr/>
          <p:nvPr/>
        </p:nvSpPr>
        <p:spPr>
          <a:xfrm>
            <a:off x="2905760" y="1323975"/>
            <a:ext cx="850900" cy="4967605"/>
          </a:xfrm>
          <a:prstGeom prst="leftBrace">
            <a:avLst>
              <a:gd name="adj1" fmla="val 8333"/>
              <a:gd name="adj2" fmla="val 50006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98595" y="2050415"/>
            <a:ext cx="27095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Spelling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3997960" y="2839720"/>
            <a:ext cx="27095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Grammar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3998595" y="3658870"/>
            <a:ext cx="27095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ClrTx/>
              <a:buSz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Choice of words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3998595" y="4467225"/>
            <a:ext cx="270954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ClrTx/>
              <a:buSzTx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Style (formal/informal) 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3997960" y="5769610"/>
            <a:ext cx="27095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Structure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3" grpId="0" bldLvl="0" animBg="1"/>
      <p:bldP spid="9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5"/>
            <a:ext cx="9144000" cy="69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/>
        </p:nvCxnSpPr>
        <p:spPr>
          <a:xfrm flipH="1">
            <a:off x="3103245" y="1813560"/>
            <a:ext cx="791845" cy="8642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344160" y="1793875"/>
            <a:ext cx="859155" cy="88392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257300" y="2732405"/>
            <a:ext cx="2637790" cy="58356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Self-review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44160" y="2732405"/>
            <a:ext cx="2433955" cy="58356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Peer review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728595" y="3342005"/>
            <a:ext cx="167640" cy="70231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69900" y="4186555"/>
            <a:ext cx="4330700" cy="221599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use adjectives to describe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food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Is your description vivid enough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changes can you make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improve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 writing?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84445" y="4186555"/>
            <a:ext cx="3869055" cy="230832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your partner think there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enough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details in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writing?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part does your partner find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interesting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619875" y="3342005"/>
            <a:ext cx="194945" cy="7042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2" idx="3"/>
            <a:endCxn id="13" idx="1"/>
          </p:cNvCxnSpPr>
          <p:nvPr/>
        </p:nvCxnSpPr>
        <p:spPr>
          <a:xfrm>
            <a:off x="3895090" y="3024505"/>
            <a:ext cx="144907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247390" y="1012190"/>
            <a:ext cx="3047365" cy="645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Work in pairs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5" grpId="0" bldLvl="0" animBg="1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N8163115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805"/>
            <a:ext cx="9123045" cy="64721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050" y="2336489"/>
            <a:ext cx="8510270" cy="221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rgbClr val="E8A900"/>
                </a:solidFill>
                <a:effectLst/>
              </a:rPr>
              <a:t>Homework </a:t>
            </a:r>
            <a:r>
              <a:rPr lang="en-US" sz="7200" b="1" dirty="0">
                <a:solidFill>
                  <a:srgbClr val="E8A900"/>
                </a:solidFill>
                <a:effectLst/>
              </a:rPr>
              <a:t> </a:t>
            </a:r>
          </a:p>
          <a:p>
            <a:pPr algn="ctr"/>
            <a:r>
              <a:rPr lang="en-US" sz="5400" dirty="0">
                <a:solidFill>
                  <a:srgbClr val="E8A900"/>
                </a:solidFill>
                <a:effectLst/>
              </a:rPr>
              <a:t> 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ranklin Gothic Medium" pitchFamily="34" charset="0"/>
                <a:cs typeface="Times New Roman" pitchFamily="18" charset="0"/>
              </a:rPr>
              <a:t>Polish up </a:t>
            </a:r>
            <a:r>
              <a:rPr lang="en-US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ranklin Gothic Medium" pitchFamily="34" charset="0"/>
                <a:cs typeface="Times New Roman" pitchFamily="18" charset="0"/>
              </a:rPr>
              <a:t>your 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ranklin Gothic Medium" pitchFamily="34" charset="0"/>
                <a:cs typeface="Times New Roman" pitchFamily="18" charset="0"/>
              </a:rPr>
              <a:t>writing.</a:t>
            </a:r>
            <a:r>
              <a:rPr lang="en-US" sz="66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N8163115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805"/>
            <a:ext cx="9123045" cy="64721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050" y="2331085"/>
            <a:ext cx="8510270" cy="1106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solidFill>
                  <a:srgbClr val="E8A900"/>
                </a:solidFill>
                <a:effectLst/>
              </a:rPr>
              <a:t>My favorite food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9615" y="1872615"/>
            <a:ext cx="7347585" cy="16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solidFill>
                  <a:srgbClr val="E8A900"/>
                </a:solidFill>
                <a:effectLst/>
              </a:rPr>
              <a:t>Step 1</a:t>
            </a:r>
            <a:r>
              <a:rPr lang="en-US" sz="8000" b="1">
                <a:solidFill>
                  <a:srgbClr val="E8A900"/>
                </a:solidFill>
                <a:effectLst/>
              </a:rPr>
              <a:t> </a:t>
            </a:r>
            <a:r>
              <a:rPr lang="en-US" sz="8800" b="1">
                <a:solidFill>
                  <a:srgbClr val="E8A900"/>
                </a:solidFill>
                <a:effectLst/>
              </a:rPr>
              <a:t> </a:t>
            </a:r>
            <a:r>
              <a:rPr lang="en-US" sz="7200" b="1">
                <a:solidFill>
                  <a:srgbClr val="E8A900"/>
                </a:solidFill>
                <a:effectLst/>
              </a:rPr>
              <a:t>Lead-in</a:t>
            </a:r>
            <a:r>
              <a:rPr lang="en-US" sz="7200" b="1">
                <a:solidFill>
                  <a:srgbClr val="FFB503"/>
                </a:solidFill>
                <a:effectLst/>
              </a:rPr>
              <a:t>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3" y="4725144"/>
            <a:ext cx="8810625" cy="14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J9110596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052195"/>
            <a:ext cx="7645400" cy="5107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72105" y="118110"/>
            <a:ext cx="400304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40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Mooncake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eamstime_l_19275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0" y="1005840"/>
            <a:ext cx="7653655" cy="5101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33395" y="132080"/>
            <a:ext cx="344360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40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Tiramisu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21gic198361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0" y="1247775"/>
            <a:ext cx="7180580" cy="4773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77845" y="161925"/>
            <a:ext cx="356108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40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Dumpling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2111619005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395"/>
            <a:ext cx="5309870" cy="6157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3785" y="3061017"/>
            <a:ext cx="322326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400" dirty="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Hot pot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1108778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" y="-56515"/>
            <a:ext cx="9160510" cy="64566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3240" y="4654550"/>
            <a:ext cx="8096250" cy="156845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dirty="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What’s your favorite food?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dirty="0">
                <a:solidFill>
                  <a:srgbClr val="C8610E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Why do you like it? </a:t>
            </a:r>
            <a:endParaRPr lang="en-US" altLang="zh-CN" sz="4000" b="1" dirty="0">
              <a:solidFill>
                <a:srgbClr val="C8610E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435</Words>
  <Application>Microsoft Office PowerPoint</Application>
  <PresentationFormat>全屏显示(4:3)</PresentationFormat>
  <Paragraphs>88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Arial Black</vt:lpstr>
      <vt:lpstr>Comic Sans MS</vt:lpstr>
      <vt:lpstr>楷体</vt:lpstr>
      <vt:lpstr>Franklin Gothic Medium</vt:lpstr>
      <vt:lpstr>Segoe Print</vt:lpstr>
      <vt:lpstr>Segoe MDL2 Assets</vt:lpstr>
      <vt:lpstr>Times New Roman</vt:lpstr>
      <vt:lpstr>华文楷体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Chen Yifan</cp:lastModifiedBy>
  <cp:revision>560</cp:revision>
  <dcterms:created xsi:type="dcterms:W3CDTF">2014-10-10T12:32:00Z</dcterms:created>
  <dcterms:modified xsi:type="dcterms:W3CDTF">2021-04-15T08:24:42Z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