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50" r:id="rId3"/>
    <p:sldId id="352" r:id="rId5"/>
    <p:sldId id="506" r:id="rId6"/>
    <p:sldId id="482" r:id="rId7"/>
    <p:sldId id="500" r:id="rId8"/>
    <p:sldId id="483" r:id="rId9"/>
    <p:sldId id="489" r:id="rId10"/>
    <p:sldId id="460" r:id="rId11"/>
    <p:sldId id="485" r:id="rId12"/>
    <p:sldId id="486" r:id="rId13"/>
    <p:sldId id="487" r:id="rId14"/>
    <p:sldId id="488" r:id="rId15"/>
    <p:sldId id="461" r:id="rId16"/>
    <p:sldId id="490" r:id="rId17"/>
    <p:sldId id="456" r:id="rId18"/>
    <p:sldId id="459" r:id="rId19"/>
    <p:sldId id="462" r:id="rId20"/>
    <p:sldId id="491" r:id="rId21"/>
    <p:sldId id="492" r:id="rId22"/>
    <p:sldId id="494" r:id="rId23"/>
    <p:sldId id="493" r:id="rId24"/>
    <p:sldId id="499" r:id="rId25"/>
    <p:sldId id="502" r:id="rId26"/>
    <p:sldId id="503" r:id="rId27"/>
    <p:sldId id="505" r:id="rId28"/>
    <p:sldId id="504" r:id="rId29"/>
    <p:sldId id="463" r:id="rId30"/>
    <p:sldId id="496" r:id="rId31"/>
    <p:sldId id="405" r:id="rId32"/>
  </p:sldIdLst>
  <p:sldSz cx="9144000" cy="6858000" type="screen4x3"/>
  <p:notesSz cx="6858000" cy="9144000"/>
  <p:embeddedFontLst>
    <p:embeddedFont>
      <p:font typeface="楷体" panose="02010609060101010101" pitchFamily="49" charset="-122"/>
      <p:regular r:id="rId37"/>
    </p:embeddedFont>
    <p:embeddedFont>
      <p:font typeface="Comic Sans MS" panose="030F0702030302020204" pitchFamily="66" charset="0"/>
      <p:regular r:id="rId38"/>
      <p:bold r:id="rId39"/>
      <p:italic r:id="rId40"/>
      <p:boldItalic r:id="rId41"/>
    </p:embeddedFont>
    <p:embeddedFont>
      <p:font typeface="Arial Black" panose="020B0A04020102020204" pitchFamily="34" charset="0"/>
      <p:bold r:id="rId42"/>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j" initials="d" lastIdx="2"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FE2"/>
    <a:srgbClr val="79AD15"/>
    <a:srgbClr val="552607"/>
    <a:srgbClr val="93CA28"/>
    <a:srgbClr val="CB8611"/>
    <a:srgbClr val="BADC44"/>
    <a:srgbClr val="CEEC72"/>
    <a:srgbClr val="93D81A"/>
    <a:srgbClr val="6AAA3E"/>
    <a:srgbClr val="73A9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varScale="1">
        <p:scale>
          <a:sx n="98" d="100"/>
          <a:sy n="98" d="100"/>
        </p:scale>
        <p:origin x="-3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notesMaster" Target="notesMasters/notesMaster1.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slideLayout" Target="../slideLayouts/slideLayout7.xml"/><Relationship Id="rId10" Type="http://schemas.openxmlformats.org/officeDocument/2006/relationships/image" Target="../media/image17.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sers/apple/Desktop/PPT-1.jpgPPT-1"/>
          <p:cNvPicPr>
            <a:picLocks noChangeAspect="1" noChangeArrowheads="1"/>
          </p:cNvPicPr>
          <p:nvPr/>
        </p:nvPicPr>
        <p:blipFill>
          <a:blip r:embed="rId1"/>
          <a:srcRect/>
          <a:stretch>
            <a:fillRect/>
          </a:stretch>
        </p:blipFill>
        <p:spPr bwMode="auto">
          <a:xfrm>
            <a:off x="0"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6AAA3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81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360362" y="4115727"/>
            <a:ext cx="8423275" cy="1902747"/>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1 Wish you were here</a:t>
            </a:r>
            <a:endParaRPr lang="en-US" altLang="zh-CN" sz="5500" b="1" dirty="0">
              <a:solidFill>
                <a:srgbClr val="000000"/>
              </a:solidFill>
              <a:latin typeface="Times New Roman" panose="02020603050405020304" pitchFamily="18" charset="0"/>
              <a:cs typeface="Times New Roman" panose="02020603050405020304" pitchFamily="18" charset="0"/>
            </a:endParaRPr>
          </a:p>
          <a:p>
            <a:pPr algn="ctr"/>
            <a:r>
              <a:rPr lang="en-US" altLang="zh-CN" sz="4000" dirty="0">
                <a:solidFill>
                  <a:srgbClr val="000000"/>
                </a:solidFill>
                <a:latin typeface="Times New Roman" panose="02020603050405020304" pitchFamily="18" charset="0"/>
                <a:cs typeface="Times New Roman" panose="02020603050405020304" pitchFamily="18" charset="0"/>
              </a:rPr>
              <a:t>Welcome to the unit &amp;  Reading (I)</a:t>
            </a:r>
            <a:endParaRPr lang="en-US" altLang="zh-C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内容占位符 2"/>
          <p:cNvSpPr txBox="1"/>
          <p:nvPr/>
        </p:nvSpPr>
        <p:spPr>
          <a:xfrm>
            <a:off x="5295305" y="6114752"/>
            <a:ext cx="3453159" cy="482600"/>
          </a:xfrm>
          <a:prstGeom prst="rect">
            <a:avLst/>
          </a:prstGeom>
          <a:noFill/>
          <a:ln w="9525">
            <a:noFill/>
          </a:ln>
        </p:spPr>
        <p:txBody>
          <a:bodyPr/>
          <a:p>
            <a:pPr algn="ctr">
              <a:spcBef>
                <a:spcPct val="20000"/>
              </a:spcBef>
            </a:pPr>
            <a:r>
              <a:rPr lang="zh-CN" altLang="en-US" b="1" dirty="0" smtClean="0">
                <a:solidFill>
                  <a:srgbClr val="000000"/>
                </a:solidFill>
                <a:latin typeface="楷体" panose="02010609060101010101" pitchFamily="49" charset="-122"/>
                <a:ea typeface="楷体" panose="02010609060101010101" pitchFamily="49" charset="-122"/>
              </a:rPr>
              <a:t>龙薇　株洲市第二中学</a:t>
            </a:r>
            <a:endParaRPr lang="zh-CN" altLang="en-US"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图片2"/>
          <p:cNvPicPr>
            <a:picLocks noChangeAspect="1"/>
          </p:cNvPicPr>
          <p:nvPr>
            <p:custDataLst>
              <p:tags r:id="rId1"/>
            </p:custDataLst>
          </p:nvPr>
        </p:nvPicPr>
        <p:blipFill>
          <a:blip r:embed="rId2"/>
          <a:srcRect l="49333" t="366" r="-152" b="51040"/>
          <a:stretch>
            <a:fillRect/>
          </a:stretch>
        </p:blipFill>
        <p:spPr>
          <a:xfrm>
            <a:off x="1543050" y="0"/>
            <a:ext cx="5671820" cy="3005455"/>
          </a:xfrm>
          <a:prstGeom prst="rect">
            <a:avLst/>
          </a:prstGeom>
        </p:spPr>
      </p:pic>
      <p:sp>
        <p:nvSpPr>
          <p:cNvPr id="2" name="文本框 1"/>
          <p:cNvSpPr txBox="1"/>
          <p:nvPr/>
        </p:nvSpPr>
        <p:spPr>
          <a:xfrm>
            <a:off x="68580" y="3005455"/>
            <a:ext cx="9007475" cy="3538220"/>
          </a:xfrm>
          <a:prstGeom prst="rect">
            <a:avLst/>
          </a:prstGeom>
          <a:noFill/>
        </p:spPr>
        <p:txBody>
          <a:bodyPr wrap="square" rtlCol="0" anchor="t">
            <a:spAutoFit/>
          </a:bodyPr>
          <a:p>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The Empire State Building is in </a:t>
            </a:r>
            <a:r>
              <a:rPr lang="zh-CN" altLang="en-US" sz="2800">
                <a:solidFill>
                  <a:schemeClr val="accent2"/>
                </a:solidFill>
                <a:latin typeface="Times New Roman" panose="02020603050405020304" pitchFamily="18" charset="0"/>
                <a:cs typeface="Times New Roman" panose="02020603050405020304" pitchFamily="18" charset="0"/>
              </a:rPr>
              <a:t>New York City, USA</a:t>
            </a:r>
            <a:r>
              <a:rPr lang="zh-CN" altLang="en-US" sz="2800">
                <a:latin typeface="Times New Roman" panose="02020603050405020304" pitchFamily="18" charset="0"/>
                <a:cs typeface="Times New Roman" panose="02020603050405020304" pitchFamily="18" charset="0"/>
              </a:rPr>
              <a:t>. It is a </a:t>
            </a:r>
            <a:r>
              <a:rPr lang="zh-CN" altLang="en-US" sz="2800">
                <a:solidFill>
                  <a:schemeClr val="accent2"/>
                </a:solidFill>
                <a:latin typeface="Times New Roman" panose="02020603050405020304" pitchFamily="18" charset="0"/>
                <a:cs typeface="Times New Roman" panose="02020603050405020304" pitchFamily="18" charset="0"/>
              </a:rPr>
              <a:t>102-story skyscraper</a:t>
            </a:r>
            <a:r>
              <a:rPr lang="zh-CN" altLang="en-US" sz="2800">
                <a:latin typeface="Times New Roman" panose="02020603050405020304" pitchFamily="18" charset="0"/>
                <a:cs typeface="Times New Roman" panose="02020603050405020304" pitchFamily="18" charset="0"/>
              </a:rPr>
              <a:t> and is often seen in American films. Tourists visit the Empire State Building to get a panoramic view of New York from the 86th-floor and 102nd-floor observatories.The postcard shows a breathtaking view of this famous building against the backdrop of Manhattan. In the postcard, the sun is setting and the building is lit up,which emphasizes its distinct shape and makes it stand out.</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图片2"/>
          <p:cNvPicPr>
            <a:picLocks noChangeAspect="1"/>
          </p:cNvPicPr>
          <p:nvPr>
            <p:custDataLst>
              <p:tags r:id="rId1"/>
            </p:custDataLst>
          </p:nvPr>
        </p:nvPicPr>
        <p:blipFill>
          <a:blip r:embed="rId2"/>
          <a:srcRect l="152" t="49703" r="50817" b="1096"/>
          <a:stretch>
            <a:fillRect/>
          </a:stretch>
        </p:blipFill>
        <p:spPr>
          <a:xfrm>
            <a:off x="1304925" y="0"/>
            <a:ext cx="5960745" cy="3353435"/>
          </a:xfrm>
          <a:prstGeom prst="rect">
            <a:avLst/>
          </a:prstGeom>
        </p:spPr>
      </p:pic>
      <p:sp>
        <p:nvSpPr>
          <p:cNvPr id="2" name="文本框 1"/>
          <p:cNvSpPr txBox="1"/>
          <p:nvPr/>
        </p:nvSpPr>
        <p:spPr>
          <a:xfrm>
            <a:off x="120650" y="3054985"/>
            <a:ext cx="9225915" cy="3538220"/>
          </a:xfrm>
          <a:prstGeom prst="rect">
            <a:avLst/>
          </a:prstGeom>
          <a:noFill/>
        </p:spPr>
        <p:txBody>
          <a:bodyPr wrap="square" rtlCol="0" anchor="t">
            <a:spAutoFit/>
          </a:bodyPr>
          <a:p>
            <a:r>
              <a:rPr lang="zh-CN" altLang="en-US" sz="2800">
                <a:latin typeface="Times New Roman" panose="02020603050405020304" pitchFamily="18" charset="0"/>
                <a:cs typeface="Times New Roman" panose="02020603050405020304" pitchFamily="18" charset="0"/>
              </a:rPr>
              <a:t>The Big Ben clock tower is located in</a:t>
            </a:r>
            <a:r>
              <a:rPr lang="zh-CN" altLang="en-US" sz="2800">
                <a:solidFill>
                  <a:schemeClr val="accent2"/>
                </a:solidFill>
                <a:latin typeface="Times New Roman" panose="02020603050405020304" pitchFamily="18" charset="0"/>
                <a:cs typeface="Times New Roman" panose="02020603050405020304" pitchFamily="18" charset="0"/>
              </a:rPr>
              <a:t> London, UK</a:t>
            </a:r>
            <a:r>
              <a:rPr lang="zh-CN" altLang="en-US" sz="2800">
                <a:latin typeface="Times New Roman" panose="02020603050405020304" pitchFamily="18" charset="0"/>
                <a:cs typeface="Times New Roman" panose="02020603050405020304" pitchFamily="18" charset="0"/>
              </a:rPr>
              <a:t>. It is among the most popula</a:t>
            </a:r>
            <a:r>
              <a:rPr lang="en-US" altLang="zh-CN" sz="2800">
                <a:latin typeface="Times New Roman" panose="02020603050405020304" pitchFamily="18" charset="0"/>
                <a:cs typeface="Times New Roman" panose="02020603050405020304" pitchFamily="18" charset="0"/>
              </a:rPr>
              <a:t>r </a:t>
            </a:r>
            <a:r>
              <a:rPr lang="zh-CN" altLang="en-US" sz="2800">
                <a:solidFill>
                  <a:schemeClr val="accent2"/>
                </a:solidFill>
                <a:latin typeface="Times New Roman" panose="02020603050405020304" pitchFamily="18" charset="0"/>
                <a:cs typeface="Times New Roman" panose="02020603050405020304" pitchFamily="18" charset="0"/>
              </a:rPr>
              <a:t>landmarks</a:t>
            </a:r>
            <a:r>
              <a:rPr lang="zh-CN" altLang="en-US" sz="2800">
                <a:latin typeface="Times New Roman" panose="02020603050405020304" pitchFamily="18" charset="0"/>
                <a:cs typeface="Times New Roman" panose="02020603050405020304" pitchFamily="18" charset="0"/>
              </a:rPr>
              <a:t> and represents the city. </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It is easily recognizable and forms a part of the scenic area at the northern end of the Houses of Parliament, which can also be seen in the postcard. It dominates the skyline and is close to other sights of the city like Westminster Abbey. In the postcard, you can notice the Victorian style of architecture that is found almost throughout London</a:t>
            </a:r>
            <a:r>
              <a:rPr lang="en-US" altLang="zh-CN" sz="2800">
                <a:latin typeface="Times New Roman" panose="02020603050405020304" pitchFamily="18" charset="0"/>
                <a:cs typeface="Times New Roman" panose="02020603050405020304" pitchFamily="18" charset="0"/>
              </a:rPr>
              <a:t>.</a:t>
            </a:r>
            <a:endParaRPr lang="en-US" altLang="zh-CN"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图片2"/>
          <p:cNvPicPr>
            <a:picLocks noChangeAspect="1"/>
          </p:cNvPicPr>
          <p:nvPr>
            <p:custDataLst>
              <p:tags r:id="rId1"/>
            </p:custDataLst>
          </p:nvPr>
        </p:nvPicPr>
        <p:blipFill>
          <a:blip r:embed="rId2"/>
          <a:srcRect l="50972" t="50438" r="-152" b="-366"/>
          <a:stretch>
            <a:fillRect/>
          </a:stretch>
        </p:blipFill>
        <p:spPr>
          <a:xfrm>
            <a:off x="1569085" y="226695"/>
            <a:ext cx="5372100" cy="3022600"/>
          </a:xfrm>
          <a:prstGeom prst="rect">
            <a:avLst/>
          </a:prstGeom>
        </p:spPr>
      </p:pic>
      <p:sp>
        <p:nvSpPr>
          <p:cNvPr id="2" name="文本框 1"/>
          <p:cNvSpPr txBox="1"/>
          <p:nvPr/>
        </p:nvSpPr>
        <p:spPr>
          <a:xfrm>
            <a:off x="0" y="3249295"/>
            <a:ext cx="9673590" cy="3538220"/>
          </a:xfrm>
          <a:prstGeom prst="rect">
            <a:avLst/>
          </a:prstGeom>
          <a:noFill/>
        </p:spPr>
        <p:txBody>
          <a:bodyPr wrap="square" rtlCol="0" anchor="t">
            <a:spAutoFit/>
          </a:bodyPr>
          <a:p>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Uluru, also known as Ayers Rock, is located in </a:t>
            </a:r>
            <a:r>
              <a:rPr lang="zh-CN" altLang="en-US" sz="2800">
                <a:solidFill>
                  <a:schemeClr val="accent2"/>
                </a:solidFill>
                <a:latin typeface="Times New Roman" panose="02020603050405020304" pitchFamily="18" charset="0"/>
                <a:cs typeface="Times New Roman" panose="02020603050405020304" pitchFamily="18" charset="0"/>
              </a:rPr>
              <a:t>central </a:t>
            </a:r>
            <a:endParaRPr lang="zh-CN" altLang="en-US" sz="2800">
              <a:solidFill>
                <a:schemeClr val="accent2"/>
              </a:solidFill>
              <a:latin typeface="Times New Roman" panose="02020603050405020304" pitchFamily="18" charset="0"/>
              <a:cs typeface="Times New Roman" panose="02020603050405020304" pitchFamily="18" charset="0"/>
            </a:endParaRPr>
          </a:p>
          <a:p>
            <a:r>
              <a:rPr lang="zh-CN" altLang="en-US" sz="2800">
                <a:solidFill>
                  <a:schemeClr val="accent2"/>
                </a:solidFill>
                <a:latin typeface="Times New Roman" panose="02020603050405020304" pitchFamily="18" charset="0"/>
                <a:cs typeface="Times New Roman" panose="02020603050405020304" pitchFamily="18" charset="0"/>
              </a:rPr>
              <a:t>Australia.</a:t>
            </a:r>
            <a:r>
              <a:rPr lang="zh-CN" altLang="en-US" sz="2800">
                <a:latin typeface="Times New Roman" panose="02020603050405020304" pitchFamily="18" charset="0"/>
                <a:cs typeface="Times New Roman" panose="02020603050405020304" pitchFamily="18" charset="0"/>
              </a:rPr>
              <a:t> It is a </a:t>
            </a:r>
            <a:r>
              <a:rPr lang="zh-CN" altLang="en-US" sz="2800">
                <a:solidFill>
                  <a:schemeClr val="accent2"/>
                </a:solidFill>
                <a:latin typeface="Times New Roman" panose="02020603050405020304" pitchFamily="18" charset="0"/>
                <a:cs typeface="Times New Roman" panose="02020603050405020304" pitchFamily="18" charset="0"/>
              </a:rPr>
              <a:t>UNESCO World Heritage Site</a:t>
            </a:r>
            <a:r>
              <a:rPr lang="zh-CN" altLang="en-US" sz="2800">
                <a:latin typeface="Times New Roman" panose="02020603050405020304" pitchFamily="18" charset="0"/>
                <a:cs typeface="Times New Roman" panose="02020603050405020304" pitchFamily="18" charset="0"/>
              </a:rPr>
              <a:t> and one of Australia’s best-known tourist destinations. It stands out prominently because of its unusual red colour as seen in the postcard.Tourists are also fascinated by its huge size and dome shape, which are in contrast with the flat and featureless surroundings shown in the postcard.</a:t>
            </a:r>
            <a:endParaRPr lang="zh-CN" altLang="en-US" sz="2800">
              <a:latin typeface="Times New Roman" panose="02020603050405020304" pitchFamily="18" charset="0"/>
              <a:cs typeface="Times New Roman" panose="02020603050405020304" pitchFamily="18" charset="0"/>
            </a:endParaRPr>
          </a:p>
          <a:p>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722630" y="2126615"/>
            <a:ext cx="7699375" cy="1568450"/>
          </a:xfrm>
          <a:prstGeom prst="rect">
            <a:avLst/>
          </a:prstGeom>
          <a:solidFill>
            <a:srgbClr val="CEEC72"/>
          </a:solidFill>
          <a:ln w="9525">
            <a:solidFill>
              <a:srgbClr val="FFC000"/>
            </a:solidFill>
          </a:ln>
        </p:spPr>
        <p:txBody>
          <a:bodyPr wrap="square">
            <a:spAutoFit/>
          </a:bodyPr>
          <a:p>
            <a:r>
              <a:rPr lang="en-US" sz="3200">
                <a:ln w="22225">
                  <a:solidFill>
                    <a:schemeClr val="accent2"/>
                  </a:solidFill>
                  <a:prstDash val="solid"/>
                </a:ln>
                <a:gradFill>
                  <a:gsLst>
                    <a:gs pos="0">
                      <a:srgbClr val="FECF40"/>
                    </a:gs>
                    <a:gs pos="100000">
                      <a:srgbClr val="846C21"/>
                    </a:gs>
                  </a:gsLst>
                  <a:lin scaled="0"/>
                </a:gradFill>
                <a:effectLst/>
                <a:latin typeface="Times New Roman" panose="02020603050405020304" pitchFamily="18" charset="0"/>
                <a:ea typeface="宋体" panose="02010600030101010101" pitchFamily="2" charset="-122"/>
                <a:cs typeface="Times New Roman" panose="02020603050405020304" pitchFamily="18" charset="0"/>
              </a:rPr>
              <a:t>     </a:t>
            </a:r>
            <a:r>
              <a:rPr lang="en-US" sz="3200">
                <a:ln w="22225">
                  <a:solidFill>
                    <a:schemeClr val="accent2"/>
                  </a:solidFill>
                  <a:prstDash val="solid"/>
                </a:ln>
                <a:solidFill>
                  <a:schemeClr val="accent2"/>
                </a:solidFill>
                <a:effectLst/>
                <a:latin typeface="Times New Roman" panose="02020603050405020304" pitchFamily="18" charset="0"/>
                <a:ea typeface="宋体" panose="02010600030101010101" pitchFamily="2" charset="-122"/>
                <a:cs typeface="Times New Roman" panose="02020603050405020304" pitchFamily="18" charset="0"/>
              </a:rPr>
              <a:t>Have you ever been to any well-known attractions or popular places of interest? If so, share your experience.</a:t>
            </a:r>
            <a:endParaRPr lang="en-US" altLang="en-US" sz="3200">
              <a:ln w="22225">
                <a:solidFill>
                  <a:schemeClr val="accent2"/>
                </a:solidFill>
                <a:prstDash val="solid"/>
              </a:ln>
              <a:solidFill>
                <a:schemeClr val="accent2"/>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Sharing experiences</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68300"/>
          </a:xfrm>
          <a:prstGeom prst="rect">
            <a:avLst/>
          </a:prstGeom>
          <a:noFill/>
        </p:spPr>
        <p:txBody>
          <a:bodyPr wrap="square" rtlCol="0">
            <a:spAutoFit/>
          </a:bodyPr>
          <a:p>
            <a:r>
              <a:rPr lang="en-US" altLang="zh-CN" b="1" dirty="0">
                <a:solidFill>
                  <a:schemeClr val="accent2">
                    <a:lumMod val="50000"/>
                  </a:schemeClr>
                </a:solidFill>
              </a:rPr>
              <a:t>2</a:t>
            </a:r>
            <a:r>
              <a:rPr lang="en-US" altLang="zh-CN" b="1" dirty="0"/>
              <a:t>  </a:t>
            </a:r>
            <a:endParaRPr lang="en-US" altLang="zh-CN"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8382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63245" y="934720"/>
            <a:ext cx="8274050" cy="1198880"/>
          </a:xfrm>
          <a:prstGeom prst="rect">
            <a:avLst/>
          </a:prstGeom>
          <a:noFill/>
        </p:spPr>
        <p:txBody>
          <a:bodyPr wrap="square" rtlCol="0">
            <a:spAutoFit/>
          </a:bodyPr>
          <a:p>
            <a:r>
              <a:rPr lang="en-US" altLang="zh-CN" sz="3600">
                <a:latin typeface="Times New Roman" panose="02020603050405020304" pitchFamily="18" charset="0"/>
                <a:cs typeface="Times New Roman" panose="02020603050405020304" pitchFamily="18" charset="0"/>
              </a:rPr>
              <a:t>It is the second largest country in the world.</a:t>
            </a:r>
            <a:endParaRPr lang="en-US" altLang="zh-CN" sz="3600">
              <a:latin typeface="Times New Roman" panose="02020603050405020304" pitchFamily="18" charset="0"/>
              <a:cs typeface="Times New Roman" panose="02020603050405020304" pitchFamily="18" charset="0"/>
            </a:endParaRPr>
          </a:p>
          <a:p>
            <a:endParaRPr lang="en-US" altLang="zh-CN" sz="3600">
              <a:latin typeface="Times New Roman" panose="02020603050405020304" pitchFamily="18" charset="0"/>
              <a:cs typeface="Times New Roman" panose="02020603050405020304" pitchFamily="18" charset="0"/>
            </a:endParaRPr>
          </a:p>
        </p:txBody>
      </p:sp>
      <p:pic>
        <p:nvPicPr>
          <p:cNvPr id="4" name="图片 3" descr="图片1"/>
          <p:cNvPicPr>
            <a:picLocks noChangeAspect="1"/>
          </p:cNvPicPr>
          <p:nvPr/>
        </p:nvPicPr>
        <p:blipFill>
          <a:blip r:embed="rId2"/>
          <a:stretch>
            <a:fillRect/>
          </a:stretch>
        </p:blipFill>
        <p:spPr>
          <a:xfrm>
            <a:off x="94615" y="2630805"/>
            <a:ext cx="5353685" cy="3134995"/>
          </a:xfrm>
          <a:prstGeom prst="rect">
            <a:avLst/>
          </a:prstGeom>
        </p:spPr>
      </p:pic>
      <p:sp>
        <p:nvSpPr>
          <p:cNvPr id="5" name="文本框 4"/>
          <p:cNvSpPr txBox="1"/>
          <p:nvPr/>
        </p:nvSpPr>
        <p:spPr>
          <a:xfrm>
            <a:off x="563245" y="1459865"/>
            <a:ext cx="8035290" cy="645160"/>
          </a:xfrm>
          <a:prstGeom prst="rect">
            <a:avLst/>
          </a:prstGeom>
          <a:noFill/>
        </p:spPr>
        <p:txBody>
          <a:bodyPr wrap="none" rtlCol="0">
            <a:spAutoFit/>
          </a:bodyPr>
          <a:p>
            <a:pPr algn="l"/>
            <a:r>
              <a:rPr lang="en-US" altLang="zh-CN" sz="3600">
                <a:latin typeface="Times New Roman" panose="02020603050405020304" pitchFamily="18" charset="0"/>
                <a:cs typeface="Times New Roman" panose="02020603050405020304" pitchFamily="18" charset="0"/>
                <a:sym typeface="+mn-ea"/>
              </a:rPr>
              <a:t>Its official language is English and French.</a:t>
            </a:r>
            <a:endParaRPr lang="zh-CN" altLang="en-US" sz="3600"/>
          </a:p>
        </p:txBody>
      </p:sp>
      <p:sp>
        <p:nvSpPr>
          <p:cNvPr id="6" name="文本框 5"/>
          <p:cNvSpPr txBox="1"/>
          <p:nvPr/>
        </p:nvSpPr>
        <p:spPr>
          <a:xfrm>
            <a:off x="554355" y="1985645"/>
            <a:ext cx="8044180" cy="645160"/>
          </a:xfrm>
          <a:prstGeom prst="rect">
            <a:avLst/>
          </a:prstGeom>
          <a:noFill/>
        </p:spPr>
        <p:txBody>
          <a:bodyPr wrap="none" rtlCol="0">
            <a:spAutoFit/>
          </a:bodyPr>
          <a:p>
            <a:pPr algn="l"/>
            <a:r>
              <a:rPr lang="en-US" altLang="zh-CN" sz="3600">
                <a:latin typeface="Times New Roman" panose="02020603050405020304" pitchFamily="18" charset="0"/>
                <a:cs typeface="Times New Roman" panose="02020603050405020304" pitchFamily="18" charset="0"/>
                <a:sym typeface="+mn-ea"/>
              </a:rPr>
              <a:t>The national symbol of it is the maple leaf.</a:t>
            </a:r>
            <a:endParaRPr lang="zh-CN" altLang="en-US" sz="3600"/>
          </a:p>
        </p:txBody>
      </p:sp>
      <p:pic>
        <p:nvPicPr>
          <p:cNvPr id="7" name="图片 6" descr="图片"/>
          <p:cNvPicPr>
            <a:picLocks noChangeAspect="1"/>
          </p:cNvPicPr>
          <p:nvPr/>
        </p:nvPicPr>
        <p:blipFill>
          <a:blip r:embed="rId3"/>
          <a:srcRect l="19547" t="15054" r="46771" b="59952"/>
          <a:stretch>
            <a:fillRect/>
          </a:stretch>
        </p:blipFill>
        <p:spPr>
          <a:xfrm>
            <a:off x="5784850" y="3779520"/>
            <a:ext cx="1936750" cy="664210"/>
          </a:xfrm>
          <a:prstGeom prst="round2DiagRect">
            <a:avLst/>
          </a:prstGeom>
        </p:spPr>
      </p:pic>
      <p:cxnSp>
        <p:nvCxnSpPr>
          <p:cNvPr id="8" name="直接连接符 7"/>
          <p:cNvCxnSpPr/>
          <p:nvPr/>
        </p:nvCxnSpPr>
        <p:spPr>
          <a:xfrm>
            <a:off x="175260" y="9283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80375" y="2115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Pre-reading</a:t>
            </a:r>
            <a:endParaRPr lang="en-US" altLang="zh-CN" sz="3200" b="1" dirty="0">
              <a:solidFill>
                <a:srgbClr val="612F02"/>
              </a:solidFill>
            </a:endParaRPr>
          </a:p>
        </p:txBody>
      </p:sp>
      <p:sp>
        <p:nvSpPr>
          <p:cNvPr id="11" name="矩形 10"/>
          <p:cNvSpPr/>
          <p:nvPr/>
        </p:nvSpPr>
        <p:spPr>
          <a:xfrm rot="2580000">
            <a:off x="313299" y="643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2" name="矩形 11"/>
          <p:cNvSpPr/>
          <p:nvPr/>
        </p:nvSpPr>
        <p:spPr>
          <a:xfrm rot="2580000">
            <a:off x="1055035" y="1734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3" name="文本框 12"/>
          <p:cNvSpPr txBox="1"/>
          <p:nvPr/>
        </p:nvSpPr>
        <p:spPr>
          <a:xfrm>
            <a:off x="315061" y="2210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4" name="文本框 13"/>
          <p:cNvSpPr txBox="1"/>
          <p:nvPr/>
        </p:nvSpPr>
        <p:spPr>
          <a:xfrm flipH="1">
            <a:off x="1187474" y="231251"/>
            <a:ext cx="383681" cy="368300"/>
          </a:xfrm>
          <a:prstGeom prst="rect">
            <a:avLst/>
          </a:prstGeom>
          <a:noFill/>
        </p:spPr>
        <p:txBody>
          <a:bodyPr wrap="square" rtlCol="0">
            <a:spAutoFit/>
          </a:bodyPr>
          <a:p>
            <a:r>
              <a:rPr lang="en-US" altLang="zh-CN" b="1" dirty="0">
                <a:solidFill>
                  <a:schemeClr val="accent2">
                    <a:lumMod val="50000"/>
                  </a:schemeClr>
                </a:solidFill>
              </a:rPr>
              <a:t>3</a:t>
            </a:r>
            <a:r>
              <a:rPr lang="en-US" altLang="zh-CN" b="1" dirty="0"/>
              <a:t>  </a:t>
            </a:r>
            <a:endParaRPr lang="en-US" altLang="zh-C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3375" y="-142875"/>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图片"/>
          <p:cNvPicPr>
            <a:picLocks noChangeAspect="1"/>
          </p:cNvPicPr>
          <p:nvPr/>
        </p:nvPicPr>
        <p:blipFill>
          <a:blip r:embed="rId2"/>
          <a:srcRect r="41847" b="42628"/>
          <a:stretch>
            <a:fillRect/>
          </a:stretch>
        </p:blipFill>
        <p:spPr>
          <a:xfrm>
            <a:off x="1752600" y="175895"/>
            <a:ext cx="3179445" cy="1524635"/>
          </a:xfrm>
          <a:prstGeom prst="rect">
            <a:avLst/>
          </a:prstGeom>
        </p:spPr>
      </p:pic>
      <p:sp>
        <p:nvSpPr>
          <p:cNvPr id="4" name="文本框 3"/>
          <p:cNvSpPr txBox="1"/>
          <p:nvPr/>
        </p:nvSpPr>
        <p:spPr>
          <a:xfrm>
            <a:off x="1538605" y="3573145"/>
            <a:ext cx="6675755" cy="1568450"/>
          </a:xfrm>
          <a:prstGeom prst="rect">
            <a:avLst/>
          </a:prstGeom>
          <a:solidFill>
            <a:srgbClr val="CEEC72"/>
          </a:solidFill>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It means that a range of  people or things that are very different from each other.</a:t>
            </a:r>
            <a:endParaRPr lang="en-US" altLang="zh-CN" sz="3200">
              <a:solidFill>
                <a:srgbClr val="92D050"/>
              </a:solidFill>
              <a:latin typeface="Times New Roman" panose="02020603050405020304" pitchFamily="18" charset="0"/>
              <a:cs typeface="Times New Roman" panose="02020603050405020304" pitchFamily="18" charset="0"/>
            </a:endParaRPr>
          </a:p>
        </p:txBody>
      </p:sp>
      <p:pic>
        <p:nvPicPr>
          <p:cNvPr id="6" name="图片 5" descr="图片"/>
          <p:cNvPicPr>
            <a:picLocks noChangeAspect="1"/>
          </p:cNvPicPr>
          <p:nvPr/>
        </p:nvPicPr>
        <p:blipFill>
          <a:blip r:embed="rId2"/>
          <a:srcRect l="58072" b="12545"/>
          <a:stretch>
            <a:fillRect/>
          </a:stretch>
        </p:blipFill>
        <p:spPr>
          <a:xfrm>
            <a:off x="4932045" y="175895"/>
            <a:ext cx="2292350" cy="2324100"/>
          </a:xfrm>
          <a:prstGeom prst="rect">
            <a:avLst/>
          </a:prstGeom>
        </p:spPr>
      </p:pic>
      <p:cxnSp>
        <p:nvCxnSpPr>
          <p:cNvPr id="7" name="曲线连接符 6"/>
          <p:cNvCxnSpPr/>
          <p:nvPr/>
        </p:nvCxnSpPr>
        <p:spPr>
          <a:xfrm rot="5400000">
            <a:off x="4613275" y="2370455"/>
            <a:ext cx="1449070" cy="955675"/>
          </a:xfrm>
          <a:prstGeom prst="curvedConnector3">
            <a:avLst>
              <a:gd name="adj1" fmla="val 50022"/>
            </a:avLst>
          </a:prstGeom>
          <a:solidFill>
            <a:schemeClr val="accent1"/>
          </a:solidFill>
          <a:ln w="38100" cap="flat" cmpd="sng" algn="ctr">
            <a:solidFill>
              <a:srgbClr val="C00000"/>
            </a:solidFill>
            <a:prstDash val="solid"/>
            <a:round/>
            <a:headEnd type="arrow" w="med" len="med"/>
            <a:tailEnd type="arrow" w="med" len="med"/>
          </a:ln>
        </p:spPr>
      </p:cxnSp>
      <p:sp>
        <p:nvSpPr>
          <p:cNvPr id="11" name="燕尾形 10"/>
          <p:cNvSpPr/>
          <p:nvPr/>
        </p:nvSpPr>
        <p:spPr>
          <a:xfrm rot="19380000">
            <a:off x="-393065" y="1103630"/>
            <a:ext cx="3687445" cy="1943735"/>
          </a:xfrm>
          <a:prstGeom prst="chevron">
            <a:avLst/>
          </a:prstGeom>
          <a:solidFill>
            <a:schemeClr val="bg1"/>
          </a:solidFill>
          <a:ln w="28575">
            <a:solidFill>
              <a:srgbClr val="BADC44"/>
            </a:solid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2" name="文本框 11"/>
          <p:cNvSpPr txBox="1"/>
          <p:nvPr/>
        </p:nvSpPr>
        <p:spPr>
          <a:xfrm rot="19320000">
            <a:off x="522605" y="1198880"/>
            <a:ext cx="2132965" cy="1753235"/>
          </a:xfrm>
          <a:prstGeom prst="rect">
            <a:avLst/>
          </a:prstGeom>
          <a:noFill/>
        </p:spPr>
        <p:txBody>
          <a:bodyPr wrap="square" rtlCol="0">
            <a:spAutoFit/>
          </a:bodyPr>
          <a:p>
            <a:r>
              <a:rPr lang="en-US" altLang="zh-CN" sz="3600">
                <a:latin typeface="Times New Roman" panose="02020603050405020304" pitchFamily="18" charset="0"/>
                <a:cs typeface="Times New Roman" panose="02020603050405020304" pitchFamily="18" charset="0"/>
              </a:rPr>
              <a:t>Let's have a trip to Canada.</a:t>
            </a:r>
            <a:endParaRPr lang="en-US" altLang="zh-CN"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p:bldP spid="11" grpId="0" animBg="1"/>
      <p:bldP spid="12" grpId="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635"/>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a:solidFill>
                  <a:srgbClr val="612F02"/>
                </a:solidFill>
              </a:rPr>
              <a:t>Global reading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68300"/>
          </a:xfrm>
          <a:prstGeom prst="rect">
            <a:avLst/>
          </a:prstGeom>
          <a:noFill/>
        </p:spPr>
        <p:txBody>
          <a:bodyPr wrap="square" rtlCol="0">
            <a:spAutoFit/>
          </a:bodyPr>
          <a:p>
            <a:r>
              <a:rPr lang="en-US" altLang="zh-CN" b="1" dirty="0">
                <a:solidFill>
                  <a:schemeClr val="accent2">
                    <a:lumMod val="50000"/>
                  </a:schemeClr>
                </a:solidFill>
              </a:rPr>
              <a:t>4</a:t>
            </a:r>
            <a:r>
              <a:rPr lang="en-US" altLang="zh-CN" b="1" dirty="0"/>
              <a:t>  </a:t>
            </a:r>
            <a:endParaRPr lang="en-US" altLang="zh-CN" b="1" dirty="0"/>
          </a:p>
        </p:txBody>
      </p:sp>
      <p:pic>
        <p:nvPicPr>
          <p:cNvPr id="6" name="图片 5"/>
          <p:cNvPicPr>
            <a:picLocks noChangeAspect="1"/>
          </p:cNvPicPr>
          <p:nvPr/>
        </p:nvPicPr>
        <p:blipFill>
          <a:blip r:embed="rId2"/>
          <a:stretch>
            <a:fillRect/>
          </a:stretch>
        </p:blipFill>
        <p:spPr>
          <a:xfrm>
            <a:off x="2476500" y="1800225"/>
            <a:ext cx="6503035" cy="337820"/>
          </a:xfrm>
          <a:prstGeom prst="rect">
            <a:avLst/>
          </a:prstGeom>
        </p:spPr>
      </p:pic>
      <p:pic>
        <p:nvPicPr>
          <p:cNvPr id="7" name="图片 6"/>
          <p:cNvPicPr>
            <a:picLocks noChangeAspect="1"/>
          </p:cNvPicPr>
          <p:nvPr/>
        </p:nvPicPr>
        <p:blipFill>
          <a:blip r:embed="rId3"/>
          <a:stretch>
            <a:fillRect/>
          </a:stretch>
        </p:blipFill>
        <p:spPr>
          <a:xfrm>
            <a:off x="3400425" y="2105025"/>
            <a:ext cx="5418455" cy="352425"/>
          </a:xfrm>
          <a:prstGeom prst="rect">
            <a:avLst/>
          </a:prstGeom>
        </p:spPr>
      </p:pic>
      <p:sp>
        <p:nvSpPr>
          <p:cNvPr id="32" name="圆角矩形 31"/>
          <p:cNvSpPr/>
          <p:nvPr/>
        </p:nvSpPr>
        <p:spPr>
          <a:xfrm>
            <a:off x="73025" y="1708150"/>
            <a:ext cx="2006600" cy="559435"/>
          </a:xfrm>
          <a:prstGeom prst="roundRect">
            <a:avLst/>
          </a:prstGeom>
          <a:solidFill>
            <a:schemeClr val="bg1"/>
          </a:solidFill>
          <a:ln w="28575">
            <a:solidFill>
              <a:srgbClr val="BADC44"/>
            </a:solidFill>
          </a:ln>
        </p:spPr>
        <p:txBody>
          <a:bodyPr anchor="ctr"/>
          <a:p>
            <a:pPr algn="ctr" eaLnBrk="1" hangingPunct="1">
              <a:lnSpc>
                <a:spcPct val="100000"/>
              </a:lnSpc>
              <a:spcBef>
                <a:spcPct val="0"/>
              </a:spcBef>
              <a:buFont typeface="Arial" panose="020B0604020202020204" pitchFamily="34" charset="0"/>
              <a:buNone/>
            </a:pPr>
            <a:endParaRPr lang="en-US" altLang="zh-CN" sz="3200" b="1" dirty="0">
              <a:ln w="22225">
                <a:solidFill>
                  <a:schemeClr val="accent2">
                    <a:lumMod val="50000"/>
                  </a:schemeClr>
                </a:solidFill>
                <a:prstDash val="solid"/>
              </a:ln>
              <a:solidFill>
                <a:schemeClr val="accent2">
                  <a:lumMod val="50000"/>
                </a:schemeClr>
              </a:solidFill>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14" name="图片 13"/>
          <p:cNvPicPr>
            <a:picLocks noChangeAspect="1"/>
          </p:cNvPicPr>
          <p:nvPr/>
        </p:nvPicPr>
        <p:blipFill>
          <a:blip r:embed="rId4"/>
          <a:stretch>
            <a:fillRect/>
          </a:stretch>
        </p:blipFill>
        <p:spPr>
          <a:xfrm>
            <a:off x="99060" y="1819275"/>
            <a:ext cx="1833880" cy="371475"/>
          </a:xfrm>
          <a:prstGeom prst="rect">
            <a:avLst/>
          </a:prstGeom>
        </p:spPr>
      </p:pic>
      <p:sp>
        <p:nvSpPr>
          <p:cNvPr id="15" name="圆角矩形 14"/>
          <p:cNvSpPr/>
          <p:nvPr/>
        </p:nvSpPr>
        <p:spPr>
          <a:xfrm>
            <a:off x="95885" y="3145790"/>
            <a:ext cx="2007870" cy="559435"/>
          </a:xfrm>
          <a:prstGeom prst="roundRect">
            <a:avLst/>
          </a:prstGeom>
          <a:solidFill>
            <a:schemeClr val="bg1"/>
          </a:solidFill>
          <a:ln w="28575">
            <a:solidFill>
              <a:srgbClr val="BADC44"/>
            </a:solidFill>
          </a:ln>
        </p:spPr>
        <p:txBody>
          <a:bodyPr anchor="ctr"/>
          <a:p>
            <a:pPr algn="ctr" eaLnBrk="1" hangingPunct="1">
              <a:lnSpc>
                <a:spcPct val="100000"/>
              </a:lnSpc>
              <a:spcBef>
                <a:spcPct val="0"/>
              </a:spcBef>
              <a:buFont typeface="Arial" panose="020B0604020202020204" pitchFamily="34" charset="0"/>
              <a:buNone/>
            </a:pPr>
            <a:endParaRPr lang="en-US" altLang="zh-CN" sz="3200" b="1" dirty="0">
              <a:ln w="22225">
                <a:solidFill>
                  <a:schemeClr val="accent2">
                    <a:lumMod val="50000"/>
                  </a:schemeClr>
                </a:solidFill>
                <a:prstDash val="solid"/>
              </a:ln>
              <a:solidFill>
                <a:schemeClr val="accent2">
                  <a:lumMod val="50000"/>
                </a:schemeClr>
              </a:solidFill>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17" name="图片 16"/>
          <p:cNvPicPr>
            <a:picLocks noChangeAspect="1"/>
          </p:cNvPicPr>
          <p:nvPr/>
        </p:nvPicPr>
        <p:blipFill>
          <a:blip r:embed="rId5"/>
          <a:stretch>
            <a:fillRect/>
          </a:stretch>
        </p:blipFill>
        <p:spPr>
          <a:xfrm>
            <a:off x="412115" y="3243580"/>
            <a:ext cx="1412240" cy="365760"/>
          </a:xfrm>
          <a:prstGeom prst="rect">
            <a:avLst/>
          </a:prstGeom>
        </p:spPr>
      </p:pic>
      <p:pic>
        <p:nvPicPr>
          <p:cNvPr id="20" name="图片 19"/>
          <p:cNvPicPr>
            <a:picLocks noChangeAspect="1"/>
          </p:cNvPicPr>
          <p:nvPr/>
        </p:nvPicPr>
        <p:blipFill>
          <a:blip r:embed="rId6"/>
          <a:stretch>
            <a:fillRect/>
          </a:stretch>
        </p:blipFill>
        <p:spPr>
          <a:xfrm>
            <a:off x="431165" y="5069840"/>
            <a:ext cx="1615440" cy="380365"/>
          </a:xfrm>
          <a:prstGeom prst="rect">
            <a:avLst/>
          </a:prstGeom>
        </p:spPr>
      </p:pic>
      <p:pic>
        <p:nvPicPr>
          <p:cNvPr id="21" name="图片 20"/>
          <p:cNvPicPr>
            <a:picLocks noChangeAspect="1"/>
          </p:cNvPicPr>
          <p:nvPr/>
        </p:nvPicPr>
        <p:blipFill>
          <a:blip r:embed="rId7"/>
          <a:stretch>
            <a:fillRect/>
          </a:stretch>
        </p:blipFill>
        <p:spPr>
          <a:xfrm>
            <a:off x="2427605" y="2728595"/>
            <a:ext cx="6644640" cy="334645"/>
          </a:xfrm>
          <a:prstGeom prst="rect">
            <a:avLst/>
          </a:prstGeom>
        </p:spPr>
      </p:pic>
      <p:pic>
        <p:nvPicPr>
          <p:cNvPr id="22" name="图片 21"/>
          <p:cNvPicPr>
            <a:picLocks noChangeAspect="1"/>
          </p:cNvPicPr>
          <p:nvPr/>
        </p:nvPicPr>
        <p:blipFill>
          <a:blip r:embed="rId8"/>
          <a:stretch>
            <a:fillRect/>
          </a:stretch>
        </p:blipFill>
        <p:spPr>
          <a:xfrm>
            <a:off x="2427605" y="3355975"/>
            <a:ext cx="6725920" cy="342900"/>
          </a:xfrm>
          <a:prstGeom prst="rect">
            <a:avLst/>
          </a:prstGeom>
        </p:spPr>
      </p:pic>
      <p:pic>
        <p:nvPicPr>
          <p:cNvPr id="23" name="图片 22"/>
          <p:cNvPicPr>
            <a:picLocks noChangeAspect="1"/>
          </p:cNvPicPr>
          <p:nvPr/>
        </p:nvPicPr>
        <p:blipFill>
          <a:blip r:embed="rId9"/>
          <a:stretch>
            <a:fillRect/>
          </a:stretch>
        </p:blipFill>
        <p:spPr>
          <a:xfrm>
            <a:off x="2402205" y="3962400"/>
            <a:ext cx="6719570" cy="323850"/>
          </a:xfrm>
          <a:prstGeom prst="rect">
            <a:avLst/>
          </a:prstGeom>
        </p:spPr>
      </p:pic>
      <p:pic>
        <p:nvPicPr>
          <p:cNvPr id="26" name="图片 25"/>
          <p:cNvPicPr>
            <a:picLocks noChangeAspect="1"/>
          </p:cNvPicPr>
          <p:nvPr/>
        </p:nvPicPr>
        <p:blipFill>
          <a:blip r:embed="rId10"/>
          <a:stretch>
            <a:fillRect/>
          </a:stretch>
        </p:blipFill>
        <p:spPr>
          <a:xfrm>
            <a:off x="2486025" y="5095875"/>
            <a:ext cx="6668135" cy="328295"/>
          </a:xfrm>
          <a:prstGeom prst="rect">
            <a:avLst/>
          </a:prstGeom>
        </p:spPr>
      </p:pic>
      <p:sp>
        <p:nvSpPr>
          <p:cNvPr id="27" name="圆角矩形 26"/>
          <p:cNvSpPr/>
          <p:nvPr/>
        </p:nvSpPr>
        <p:spPr>
          <a:xfrm>
            <a:off x="-3810" y="4961255"/>
            <a:ext cx="2179320" cy="559435"/>
          </a:xfrm>
          <a:prstGeom prst="roundRect">
            <a:avLst/>
          </a:prstGeom>
          <a:solidFill>
            <a:schemeClr val="bg1"/>
          </a:solidFill>
          <a:ln w="28575">
            <a:solidFill>
              <a:srgbClr val="BADC44"/>
            </a:solidFill>
          </a:ln>
        </p:spPr>
        <p:txBody>
          <a:bodyPr anchor="ctr"/>
          <a:p>
            <a:pPr algn="ctr" eaLnBrk="1" hangingPunct="1">
              <a:lnSpc>
                <a:spcPct val="100000"/>
              </a:lnSpc>
              <a:spcBef>
                <a:spcPct val="0"/>
              </a:spcBef>
              <a:buFont typeface="Arial" panose="020B0604020202020204" pitchFamily="34" charset="0"/>
              <a:buNone/>
            </a:pPr>
            <a:endParaRPr lang="en-US" altLang="zh-CN" sz="3200" b="1" dirty="0">
              <a:ln w="22225">
                <a:solidFill>
                  <a:schemeClr val="accent2">
                    <a:lumMod val="50000"/>
                  </a:schemeClr>
                </a:solidFill>
                <a:prstDash val="solid"/>
              </a:ln>
              <a:solidFill>
                <a:schemeClr val="accent2">
                  <a:lumMod val="50000"/>
                </a:schemeClr>
              </a:solidFill>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28" name="图片 27"/>
          <p:cNvPicPr>
            <a:picLocks noChangeAspect="1"/>
          </p:cNvPicPr>
          <p:nvPr/>
        </p:nvPicPr>
        <p:blipFill>
          <a:blip r:embed="rId6"/>
          <a:stretch>
            <a:fillRect/>
          </a:stretch>
        </p:blipFill>
        <p:spPr>
          <a:xfrm>
            <a:off x="208280" y="5050790"/>
            <a:ext cx="1615440" cy="380365"/>
          </a:xfrm>
          <a:prstGeom prst="rect">
            <a:avLst/>
          </a:prstGeom>
        </p:spPr>
      </p:pic>
      <p:sp>
        <p:nvSpPr>
          <p:cNvPr id="29" name="左中括号 28"/>
          <p:cNvSpPr/>
          <p:nvPr/>
        </p:nvSpPr>
        <p:spPr>
          <a:xfrm>
            <a:off x="2205355" y="2853055"/>
            <a:ext cx="215900" cy="1296035"/>
          </a:xfrm>
          <a:prstGeom prst="leftBracke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30" name="直接连接符 29"/>
          <p:cNvCxnSpPr/>
          <p:nvPr/>
        </p:nvCxnSpPr>
        <p:spPr>
          <a:xfrm>
            <a:off x="2103755" y="3416300"/>
            <a:ext cx="330835" cy="635"/>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1" name="直接连接符 30"/>
          <p:cNvCxnSpPr>
            <a:stCxn id="32" idx="3"/>
            <a:endCxn id="6" idx="1"/>
          </p:cNvCxnSpPr>
          <p:nvPr/>
        </p:nvCxnSpPr>
        <p:spPr>
          <a:xfrm flipV="1">
            <a:off x="2079625" y="1969135"/>
            <a:ext cx="396875" cy="1905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3" name="直接连接符 32"/>
          <p:cNvCxnSpPr>
            <a:stCxn id="27" idx="3"/>
            <a:endCxn id="26" idx="1"/>
          </p:cNvCxnSpPr>
          <p:nvPr/>
        </p:nvCxnSpPr>
        <p:spPr>
          <a:xfrm>
            <a:off x="2175510" y="5241290"/>
            <a:ext cx="310515" cy="1905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34" name="圆角矩形 33"/>
          <p:cNvSpPr/>
          <p:nvPr/>
        </p:nvSpPr>
        <p:spPr>
          <a:xfrm>
            <a:off x="83820" y="1696085"/>
            <a:ext cx="2006600" cy="559435"/>
          </a:xfrm>
          <a:prstGeom prst="roundRect">
            <a:avLst/>
          </a:prstGeom>
          <a:solidFill>
            <a:schemeClr val="bg1"/>
          </a:solidFill>
          <a:ln w="28575">
            <a:solidFill>
              <a:srgbClr val="BADC44"/>
            </a:solidFill>
          </a:ln>
        </p:spPr>
        <p:txBody>
          <a:bodyPr anchor="ctr"/>
          <a:p>
            <a:pPr algn="ctr" eaLnBrk="1" hangingPunct="1">
              <a:lnSpc>
                <a:spcPct val="100000"/>
              </a:lnSpc>
              <a:spcBef>
                <a:spcPct val="0"/>
              </a:spcBef>
              <a:buFont typeface="Arial" panose="020B0604020202020204" pitchFamily="34" charset="0"/>
              <a:buNone/>
            </a:pPr>
            <a:endParaRPr lang="en-US" altLang="zh-CN" sz="3200" b="1" dirty="0">
              <a:ln w="22225">
                <a:solidFill>
                  <a:schemeClr val="accent2">
                    <a:lumMod val="50000"/>
                  </a:schemeClr>
                </a:solidFill>
                <a:prstDash val="solid"/>
              </a:ln>
              <a:solidFill>
                <a:schemeClr val="accent2">
                  <a:lumMod val="50000"/>
                </a:schemeClr>
              </a:solidFill>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35" name="图片 34"/>
          <p:cNvPicPr>
            <a:picLocks noChangeAspect="1"/>
          </p:cNvPicPr>
          <p:nvPr/>
        </p:nvPicPr>
        <p:blipFill>
          <a:blip r:embed="rId4"/>
          <a:stretch>
            <a:fillRect/>
          </a:stretch>
        </p:blipFill>
        <p:spPr>
          <a:xfrm>
            <a:off x="109855" y="1807210"/>
            <a:ext cx="1833880" cy="371475"/>
          </a:xfrm>
          <a:prstGeom prst="rect">
            <a:avLst/>
          </a:prstGeom>
        </p:spPr>
      </p:pic>
      <p:sp>
        <p:nvSpPr>
          <p:cNvPr id="36" name="文本框 35"/>
          <p:cNvSpPr txBox="1"/>
          <p:nvPr/>
        </p:nvSpPr>
        <p:spPr>
          <a:xfrm>
            <a:off x="3400425" y="2550795"/>
            <a:ext cx="6024245" cy="460375"/>
          </a:xfrm>
          <a:prstGeom prst="rect">
            <a:avLst/>
          </a:prstGeom>
          <a:noFill/>
        </p:spPr>
        <p:txBody>
          <a:bodyPr wrap="square" rtlCol="0">
            <a:spAutoFit/>
          </a:bodyPr>
          <a:p>
            <a:r>
              <a:rPr lang="zh-CN" altLang="en-US" sz="2400">
                <a:latin typeface="Times New Roman" panose="02020603050405020304" pitchFamily="18" charset="0"/>
                <a:cs typeface="Times New Roman" panose="02020603050405020304" pitchFamily="18" charset="0"/>
              </a:rPr>
              <a:t>There is great diversity in geography.</a:t>
            </a:r>
            <a:endParaRPr lang="zh-CN" altLang="en-US" sz="2400">
              <a:latin typeface="Times New Roman" panose="02020603050405020304" pitchFamily="18" charset="0"/>
              <a:cs typeface="Times New Roman" panose="02020603050405020304" pitchFamily="18" charset="0"/>
            </a:endParaRPr>
          </a:p>
        </p:txBody>
      </p:sp>
      <p:sp>
        <p:nvSpPr>
          <p:cNvPr id="37" name="文本框 36"/>
          <p:cNvSpPr txBox="1"/>
          <p:nvPr/>
        </p:nvSpPr>
        <p:spPr>
          <a:xfrm>
            <a:off x="3303270" y="3198495"/>
            <a:ext cx="5033645" cy="460375"/>
          </a:xfrm>
          <a:prstGeom prst="rect">
            <a:avLst/>
          </a:prstGeom>
          <a:noFill/>
        </p:spPr>
        <p:txBody>
          <a:bodyPr wrap="square" rtlCol="0">
            <a:spAutoFit/>
          </a:bodyPr>
          <a:p>
            <a:r>
              <a:rPr lang="zh-CN" altLang="en-US" sz="2400">
                <a:latin typeface="Times New Roman" panose="02020603050405020304" pitchFamily="18" charset="0"/>
                <a:cs typeface="Times New Roman" panose="02020603050405020304" pitchFamily="18" charset="0"/>
              </a:rPr>
              <a:t> Canada is ethnically diverse.</a:t>
            </a:r>
            <a:endParaRPr lang="zh-CN" altLang="en-US" sz="2400">
              <a:latin typeface="Times New Roman" panose="02020603050405020304" pitchFamily="18" charset="0"/>
              <a:cs typeface="Times New Roman" panose="02020603050405020304" pitchFamily="18" charset="0"/>
            </a:endParaRPr>
          </a:p>
        </p:txBody>
      </p:sp>
      <p:sp>
        <p:nvSpPr>
          <p:cNvPr id="38" name="文本框 37"/>
          <p:cNvSpPr txBox="1"/>
          <p:nvPr/>
        </p:nvSpPr>
        <p:spPr>
          <a:xfrm>
            <a:off x="3173095" y="3835400"/>
            <a:ext cx="6479540" cy="460375"/>
          </a:xfrm>
          <a:prstGeom prst="rect">
            <a:avLst/>
          </a:prstGeom>
          <a:noFill/>
        </p:spPr>
        <p:txBody>
          <a:bodyPr wrap="square" rtlCol="0">
            <a:spAutoFit/>
          </a:bodyPr>
          <a:p>
            <a:r>
              <a:rPr lang="zh-CN" altLang="en-US"/>
              <a:t> </a:t>
            </a:r>
            <a:r>
              <a:rPr lang="zh-CN" altLang="en-US" sz="2400">
                <a:latin typeface="Times New Roman" panose="02020603050405020304" pitchFamily="18" charset="0"/>
                <a:cs typeface="Times New Roman" panose="02020603050405020304" pitchFamily="18" charset="0"/>
              </a:rPr>
              <a:t>The country also has a rich diversity of cultures</a:t>
            </a:r>
            <a:r>
              <a:rPr lang="en-US" altLang="zh-CN" sz="2400"/>
              <a:t>.</a:t>
            </a:r>
            <a:endParaRPr lang="en-US" altLang="zh-CN" sz="2400"/>
          </a:p>
        </p:txBody>
      </p:sp>
      <p:sp>
        <p:nvSpPr>
          <p:cNvPr id="39" name="文本框 38"/>
          <p:cNvSpPr txBox="1"/>
          <p:nvPr/>
        </p:nvSpPr>
        <p:spPr>
          <a:xfrm>
            <a:off x="3517900" y="4961255"/>
            <a:ext cx="5636260" cy="460375"/>
          </a:xfrm>
          <a:prstGeom prst="rect">
            <a:avLst/>
          </a:prstGeom>
          <a:noFill/>
        </p:spPr>
        <p:txBody>
          <a:bodyPr wrap="square" rtlCol="0">
            <a:spAutoFit/>
          </a:bodyPr>
          <a:p>
            <a:r>
              <a:rPr lang="zh-CN" altLang="en-US" sz="2400">
                <a:latin typeface="Times New Roman" panose="02020603050405020304" pitchFamily="18" charset="0"/>
                <a:cs typeface="Times New Roman" panose="02020603050405020304" pitchFamily="18" charset="0"/>
              </a:rPr>
              <a:t>Canada is a unique place to live and visit.</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fill="hold"/>
                                        <p:tgtEl>
                                          <p:spTgt spid="39"/>
                                        </p:tgtEl>
                                        <p:attrNameLst>
                                          <p:attrName>ppt_x</p:attrName>
                                        </p:attrNameLst>
                                      </p:cBhvr>
                                      <p:tavLst>
                                        <p:tav tm="0">
                                          <p:val>
                                            <p:strVal val="#ppt_x"/>
                                          </p:val>
                                        </p:tav>
                                        <p:tav tm="100000">
                                          <p:val>
                                            <p:strVal val="#ppt_x"/>
                                          </p:val>
                                        </p:tav>
                                      </p:tavLst>
                                    </p:anim>
                                    <p:anim calcmode="lin" valueType="num">
                                      <p:cBhvr additive="base">
                                        <p:cTn id="9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7" grpId="0" animBg="1"/>
      <p:bldP spid="15" grpId="1" animBg="1"/>
      <p:bldP spid="34" grpId="1" animBg="1"/>
      <p:bldP spid="27" grpId="1" animBg="1"/>
      <p:bldP spid="29" grpId="0" animBg="1"/>
      <p:bldP spid="29" grpId="1" animBg="1"/>
      <p:bldP spid="36" grpId="0"/>
      <p:bldP spid="36" grpId="1"/>
      <p:bldP spid="37" grpId="0"/>
      <p:bldP spid="37" grpId="1"/>
      <p:bldP spid="38" grpId="0"/>
      <p:bldP spid="38" grpId="1"/>
      <p:bldP spid="39" grpId="0"/>
      <p:bldP spid="3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Detailed reading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68300"/>
          </a:xfrm>
          <a:prstGeom prst="rect">
            <a:avLst/>
          </a:prstGeom>
          <a:noFill/>
        </p:spPr>
        <p:txBody>
          <a:bodyPr wrap="square" rtlCol="0">
            <a:spAutoFit/>
          </a:bodyPr>
          <a:p>
            <a:r>
              <a:rPr lang="en-US" altLang="zh-CN" b="1" dirty="0">
                <a:solidFill>
                  <a:schemeClr val="accent2">
                    <a:lumMod val="50000"/>
                  </a:schemeClr>
                </a:solidFill>
              </a:rPr>
              <a:t>5</a:t>
            </a:r>
            <a:r>
              <a:rPr lang="en-US" altLang="zh-CN" b="1" dirty="0"/>
              <a:t>  </a:t>
            </a:r>
            <a:endParaRPr lang="en-US" altLang="zh-CN" b="1" dirty="0"/>
          </a:p>
        </p:txBody>
      </p:sp>
      <p:sp>
        <p:nvSpPr>
          <p:cNvPr id="2" name="文本框 1"/>
          <p:cNvSpPr txBox="1"/>
          <p:nvPr/>
        </p:nvSpPr>
        <p:spPr>
          <a:xfrm>
            <a:off x="462280" y="1363345"/>
            <a:ext cx="6675755" cy="583565"/>
          </a:xfrm>
          <a:prstGeom prst="rect">
            <a:avLst/>
          </a:prstGeom>
          <a:solidFill>
            <a:srgbClr val="CEEC72"/>
          </a:solidFill>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Read para.2 and answer:</a:t>
            </a:r>
            <a:endParaRPr lang="zh-CN" altLang="en-US" sz="3200">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655955" y="2238375"/>
            <a:ext cx="8785860" cy="2553335"/>
          </a:xfrm>
          <a:prstGeom prst="rect">
            <a:avLst/>
          </a:prstGeom>
          <a:noFill/>
        </p:spPr>
        <p:txBody>
          <a:bodyPr wrap="square" rtlCol="0">
            <a:spAutoFit/>
          </a:bodyPr>
          <a:p>
            <a:r>
              <a:rPr lang="zh-CN" altLang="en-US" sz="3200">
                <a:latin typeface="Times New Roman" panose="02020603050405020304" pitchFamily="18" charset="0"/>
                <a:cs typeface="Times New Roman" panose="02020603050405020304" pitchFamily="18" charset="0"/>
              </a:rPr>
              <a:t>•Where are the grand Rocky Mountains?</a:t>
            </a:r>
            <a:endParaRPr lang="zh-CN" altLang="en-US" sz="3200">
              <a:latin typeface="Times New Roman" panose="02020603050405020304" pitchFamily="18" charset="0"/>
              <a:cs typeface="Times New Roman" panose="02020603050405020304" pitchFamily="18" charset="0"/>
            </a:endParaRPr>
          </a:p>
          <a:p>
            <a:endParaRPr lang="zh-CN" altLang="en-US" sz="3200">
              <a:latin typeface="Times New Roman" panose="02020603050405020304" pitchFamily="18" charset="0"/>
              <a:cs typeface="Times New Roman" panose="02020603050405020304" pitchFamily="18" charset="0"/>
            </a:endParaRPr>
          </a:p>
          <a:p>
            <a:endParaRPr lang="zh-CN" altLang="en-US" sz="3200">
              <a:latin typeface="Times New Roman" panose="02020603050405020304" pitchFamily="18" charset="0"/>
              <a:cs typeface="Times New Roman" panose="02020603050405020304" pitchFamily="18" charset="0"/>
            </a:endParaRPr>
          </a:p>
          <a:p>
            <a:r>
              <a:rPr lang="zh-CN" altLang="en-US" sz="3200">
                <a:latin typeface="Times New Roman" panose="02020603050405020304" pitchFamily="18" charset="0"/>
                <a:cs typeface="Times New Roman" panose="02020603050405020304" pitchFamily="18" charset="0"/>
              </a:rPr>
              <a:t>• Is there great diversity in geography ? Find the details.</a:t>
            </a:r>
            <a:endParaRPr lang="zh-CN" altLang="en-US" sz="3200">
              <a:latin typeface="Times New Roman" panose="02020603050405020304" pitchFamily="18" charset="0"/>
              <a:cs typeface="Times New Roman" panose="02020603050405020304" pitchFamily="18" charset="0"/>
            </a:endParaRPr>
          </a:p>
        </p:txBody>
      </p:sp>
      <p:sp>
        <p:nvSpPr>
          <p:cNvPr id="7" name="文本框 6"/>
          <p:cNvSpPr txBox="1"/>
          <p:nvPr/>
        </p:nvSpPr>
        <p:spPr>
          <a:xfrm>
            <a:off x="971550" y="2914650"/>
            <a:ext cx="7249160" cy="583565"/>
          </a:xfrm>
          <a:prstGeom prst="rect">
            <a:avLst/>
          </a:prstGeom>
          <a:noFill/>
        </p:spPr>
        <p:txBody>
          <a:bodyPr wrap="square" rtlCol="0">
            <a:spAutoFit/>
          </a:bodyPr>
          <a:p>
            <a:r>
              <a:rPr lang="en-US" altLang="zh-CN" sz="3200" i="1">
                <a:latin typeface="Times New Roman" panose="02020603050405020304" pitchFamily="18" charset="0"/>
                <a:cs typeface="Times New Roman" panose="02020603050405020304" pitchFamily="18" charset="0"/>
              </a:rPr>
              <a:t>They rise to the east of the Pacific coast.</a:t>
            </a:r>
            <a:endParaRPr lang="en-US" altLang="zh-CN" sz="3200" i="1">
              <a:latin typeface="Times New Roman" panose="02020603050405020304" pitchFamily="18" charset="0"/>
              <a:cs typeface="Times New Roman" panose="02020603050405020304" pitchFamily="18" charset="0"/>
            </a:endParaRPr>
          </a:p>
        </p:txBody>
      </p:sp>
      <p:sp>
        <p:nvSpPr>
          <p:cNvPr id="13" name="文本框 12"/>
          <p:cNvSpPr txBox="1"/>
          <p:nvPr/>
        </p:nvSpPr>
        <p:spPr>
          <a:xfrm>
            <a:off x="947420" y="4851400"/>
            <a:ext cx="7249160" cy="583565"/>
          </a:xfrm>
          <a:prstGeom prst="rect">
            <a:avLst/>
          </a:prstGeom>
          <a:noFill/>
        </p:spPr>
        <p:txBody>
          <a:bodyPr wrap="square" rtlCol="0">
            <a:spAutoFit/>
          </a:bodyPr>
          <a:p>
            <a:r>
              <a:rPr lang="en-US" altLang="zh-CN" sz="3200" i="1">
                <a:latin typeface="Times New Roman" panose="02020603050405020304" pitchFamily="18" charset="0"/>
                <a:cs typeface="Times New Roman" panose="02020603050405020304" pitchFamily="18" charset="0"/>
              </a:rPr>
              <a:t>To the east of the pacific coast...</a:t>
            </a:r>
            <a:endParaRPr lang="en-US" altLang="zh-CN" sz="32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7" grpId="0"/>
      <p:bldP spid="7" grpId="1"/>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Detailed reading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68300"/>
          </a:xfrm>
          <a:prstGeom prst="rect">
            <a:avLst/>
          </a:prstGeom>
          <a:noFill/>
        </p:spPr>
        <p:txBody>
          <a:bodyPr wrap="square" rtlCol="0">
            <a:spAutoFit/>
          </a:bodyPr>
          <a:p>
            <a:r>
              <a:rPr lang="en-US" altLang="zh-CN" b="1" dirty="0">
                <a:solidFill>
                  <a:schemeClr val="accent2">
                    <a:lumMod val="50000"/>
                  </a:schemeClr>
                </a:solidFill>
              </a:rPr>
              <a:t>5</a:t>
            </a:r>
            <a:r>
              <a:rPr lang="en-US" altLang="zh-CN" b="1" dirty="0"/>
              <a:t>  </a:t>
            </a:r>
            <a:endParaRPr lang="en-US" altLang="zh-CN" b="1" dirty="0"/>
          </a:p>
        </p:txBody>
      </p:sp>
      <p:sp>
        <p:nvSpPr>
          <p:cNvPr id="2" name="文本框 1"/>
          <p:cNvSpPr txBox="1"/>
          <p:nvPr/>
        </p:nvSpPr>
        <p:spPr>
          <a:xfrm>
            <a:off x="462280" y="1363345"/>
            <a:ext cx="8570595" cy="583565"/>
          </a:xfrm>
          <a:prstGeom prst="rect">
            <a:avLst/>
          </a:prstGeom>
          <a:solidFill>
            <a:srgbClr val="CEEC72"/>
          </a:solidFill>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Read para.3 and answer</a:t>
            </a:r>
            <a:r>
              <a:rPr lang="zh-CN" altLang="en-US" sz="3200">
                <a:solidFill>
                  <a:schemeClr val="tx1"/>
                </a:solidFill>
                <a:latin typeface="Times New Roman" panose="02020603050405020304" pitchFamily="18" charset="0"/>
                <a:cs typeface="Times New Roman" panose="02020603050405020304" pitchFamily="18" charset="0"/>
              </a:rPr>
              <a:t>：</a:t>
            </a:r>
            <a:endParaRPr lang="zh-CN" altLang="en-US" sz="3200">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79070" y="2324100"/>
            <a:ext cx="8785860" cy="2553335"/>
          </a:xfrm>
          <a:prstGeom prst="rect">
            <a:avLst/>
          </a:prstGeom>
          <a:noFill/>
        </p:spPr>
        <p:txBody>
          <a:bodyPr wrap="square" rtlCol="0">
            <a:spAutoFit/>
          </a:bodyPr>
          <a:p>
            <a:r>
              <a:rPr lang="zh-CN" altLang="en-US" sz="3200">
                <a:latin typeface="Times New Roman" panose="02020603050405020304" pitchFamily="18" charset="0"/>
                <a:cs typeface="Times New Roman" panose="02020603050405020304" pitchFamily="18" charset="0"/>
              </a:rPr>
              <a:t>•Wh</a:t>
            </a:r>
            <a:r>
              <a:rPr lang="en-US" altLang="zh-CN" sz="3200">
                <a:latin typeface="Times New Roman" panose="02020603050405020304" pitchFamily="18" charset="0"/>
                <a:cs typeface="Times New Roman" panose="02020603050405020304" pitchFamily="18" charset="0"/>
              </a:rPr>
              <a:t>at can reflect the diversity of Canada's residents</a:t>
            </a:r>
            <a:r>
              <a:rPr lang="zh-CN" altLang="en-US" sz="3200">
                <a:latin typeface="Times New Roman" panose="02020603050405020304" pitchFamily="18" charset="0"/>
                <a:cs typeface="Times New Roman" panose="02020603050405020304" pitchFamily="18" charset="0"/>
              </a:rPr>
              <a:t>?</a:t>
            </a:r>
            <a:endParaRPr lang="zh-CN" altLang="en-US" sz="3200">
              <a:latin typeface="Times New Roman" panose="02020603050405020304" pitchFamily="18" charset="0"/>
              <a:cs typeface="Times New Roman" panose="02020603050405020304" pitchFamily="18" charset="0"/>
            </a:endParaRPr>
          </a:p>
          <a:p>
            <a:endParaRPr lang="zh-CN" altLang="en-US" sz="3200">
              <a:latin typeface="Times New Roman" panose="02020603050405020304" pitchFamily="18" charset="0"/>
              <a:cs typeface="Times New Roman" panose="02020603050405020304" pitchFamily="18" charset="0"/>
            </a:endParaRPr>
          </a:p>
          <a:p>
            <a:endParaRPr lang="zh-CN" altLang="en-US" sz="3200">
              <a:latin typeface="Times New Roman" panose="02020603050405020304" pitchFamily="18" charset="0"/>
              <a:cs typeface="Times New Roman" panose="02020603050405020304" pitchFamily="18" charset="0"/>
            </a:endParaRPr>
          </a:p>
          <a:p>
            <a:r>
              <a:rPr lang="zh-CN" altLang="en-US" sz="3200">
                <a:latin typeface="Times New Roman" panose="02020603050405020304" pitchFamily="18" charset="0"/>
                <a:cs typeface="Times New Roman" panose="02020603050405020304" pitchFamily="18" charset="0"/>
              </a:rPr>
              <a:t>• </a:t>
            </a:r>
            <a:r>
              <a:rPr lang="en-US" altLang="zh-CN" sz="3200">
                <a:latin typeface="Times New Roman" panose="02020603050405020304" pitchFamily="18" charset="0"/>
                <a:cs typeface="Times New Roman" panose="02020603050405020304" pitchFamily="18" charset="0"/>
                <a:sym typeface="+mn-ea"/>
              </a:rPr>
              <a:t> How many ethnic groups are mentioned?What are they</a:t>
            </a:r>
            <a:r>
              <a:rPr lang="zh-CN" altLang="en-US" sz="3200">
                <a:latin typeface="Times New Roman" panose="02020603050405020304" pitchFamily="18" charset="0"/>
                <a:cs typeface="Times New Roman" panose="02020603050405020304" pitchFamily="18" charset="0"/>
                <a:sym typeface="+mn-ea"/>
              </a:rPr>
              <a:t>？</a:t>
            </a:r>
            <a:endParaRPr lang="zh-CN" altLang="en-US" sz="320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647700" y="3067050"/>
            <a:ext cx="7993380" cy="583565"/>
          </a:xfrm>
          <a:prstGeom prst="rect">
            <a:avLst/>
          </a:prstGeom>
          <a:noFill/>
        </p:spPr>
        <p:txBody>
          <a:bodyPr wrap="square" rtlCol="0">
            <a:spAutoFit/>
          </a:bodyPr>
          <a:p>
            <a:r>
              <a:rPr lang="en-US" altLang="zh-CN" sz="3200" i="1">
                <a:latin typeface="Times New Roman" panose="02020603050405020304" pitchFamily="18" charset="0"/>
                <a:cs typeface="Times New Roman" panose="02020603050405020304" pitchFamily="18" charset="0"/>
              </a:rPr>
              <a:t>Canada’s many rural areas and urban centers.</a:t>
            </a:r>
            <a:endParaRPr lang="en-US" altLang="zh-CN" sz="3200" i="1">
              <a:latin typeface="Times New Roman" panose="02020603050405020304" pitchFamily="18" charset="0"/>
              <a:cs typeface="Times New Roman" panose="02020603050405020304" pitchFamily="18" charset="0"/>
            </a:endParaRPr>
          </a:p>
        </p:txBody>
      </p:sp>
      <p:sp>
        <p:nvSpPr>
          <p:cNvPr id="14" name="文本框 13"/>
          <p:cNvSpPr txBox="1"/>
          <p:nvPr/>
        </p:nvSpPr>
        <p:spPr>
          <a:xfrm>
            <a:off x="647700" y="4815840"/>
            <a:ext cx="8627745" cy="1383665"/>
          </a:xfrm>
          <a:prstGeom prst="rect">
            <a:avLst/>
          </a:prstGeom>
          <a:noFill/>
        </p:spPr>
        <p:txBody>
          <a:bodyPr wrap="square" rtlCol="0">
            <a:spAutoFit/>
          </a:bodyPr>
          <a:p>
            <a:r>
              <a:rPr lang="en-US" altLang="zh-CN" sz="2800" i="1">
                <a:latin typeface="Times New Roman" panose="02020603050405020304" pitchFamily="18" charset="0"/>
                <a:cs typeface="Times New Roman" panose="02020603050405020304" pitchFamily="18" charset="0"/>
              </a:rPr>
              <a:t>The major ethnic groups include the English, Scottish and French while the minority groups include resident from Singapore and the Pacific Islands</a:t>
            </a:r>
            <a:endParaRPr lang="en-US" altLang="zh-CN" sz="28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6" grpId="0"/>
      <p:bldP spid="6" grpId="1"/>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Detailed reading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98780"/>
          </a:xfrm>
          <a:prstGeom prst="rect">
            <a:avLst/>
          </a:prstGeom>
          <a:noFill/>
        </p:spPr>
        <p:txBody>
          <a:bodyPr wrap="square" rtlCol="0">
            <a:spAutoFit/>
          </a:bodyPr>
          <a:p>
            <a:r>
              <a:rPr lang="en-US" altLang="zh-CN" sz="2000" b="1" dirty="0">
                <a:solidFill>
                  <a:schemeClr val="accent2">
                    <a:lumMod val="50000"/>
                  </a:schemeClr>
                </a:solidFill>
              </a:rPr>
              <a:t>5</a:t>
            </a:r>
            <a:r>
              <a:rPr lang="en-US" altLang="zh-CN" b="1" dirty="0"/>
              <a:t>  </a:t>
            </a:r>
            <a:endParaRPr lang="en-US" altLang="zh-CN" b="1" dirty="0"/>
          </a:p>
        </p:txBody>
      </p:sp>
      <p:sp>
        <p:nvSpPr>
          <p:cNvPr id="2" name="文本框 1"/>
          <p:cNvSpPr txBox="1"/>
          <p:nvPr/>
        </p:nvSpPr>
        <p:spPr>
          <a:xfrm>
            <a:off x="462280" y="1363345"/>
            <a:ext cx="8570595" cy="583565"/>
          </a:xfrm>
          <a:prstGeom prst="rect">
            <a:avLst/>
          </a:prstGeom>
          <a:solidFill>
            <a:srgbClr val="CEEC72"/>
          </a:solidFill>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Read para.4 and answer</a:t>
            </a:r>
            <a:r>
              <a:rPr lang="zh-CN" altLang="en-US" sz="3200">
                <a:solidFill>
                  <a:schemeClr val="tx1"/>
                </a:solidFill>
                <a:latin typeface="Times New Roman" panose="02020603050405020304" pitchFamily="18" charset="0"/>
                <a:cs typeface="Times New Roman" panose="02020603050405020304" pitchFamily="18" charset="0"/>
              </a:rPr>
              <a:t>：</a:t>
            </a:r>
            <a:endParaRPr lang="zh-CN" altLang="en-US" sz="3200">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79070" y="2324100"/>
            <a:ext cx="8785860" cy="2061210"/>
          </a:xfrm>
          <a:prstGeom prst="rect">
            <a:avLst/>
          </a:prstGeom>
          <a:noFill/>
        </p:spPr>
        <p:txBody>
          <a:bodyPr wrap="square" rtlCol="0">
            <a:spAutoFit/>
          </a:bodyPr>
          <a:p>
            <a:r>
              <a:rPr lang="zh-CN" altLang="en-US"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In What ways can you feel the subcultures there</a:t>
            </a:r>
            <a:r>
              <a:rPr lang="zh-CN" altLang="en-US" sz="3200">
                <a:latin typeface="Times New Roman" panose="02020603050405020304" pitchFamily="18" charset="0"/>
                <a:cs typeface="Times New Roman" panose="02020603050405020304" pitchFamily="18" charset="0"/>
              </a:rPr>
              <a:t>?</a:t>
            </a:r>
            <a:endParaRPr lang="zh-CN" altLang="en-US" sz="3200">
              <a:latin typeface="Times New Roman" panose="02020603050405020304" pitchFamily="18" charset="0"/>
              <a:cs typeface="Times New Roman" panose="02020603050405020304" pitchFamily="18" charset="0"/>
            </a:endParaRPr>
          </a:p>
          <a:p>
            <a:endParaRPr lang="zh-CN" altLang="en-US" sz="3200">
              <a:latin typeface="Times New Roman" panose="02020603050405020304" pitchFamily="18" charset="0"/>
              <a:cs typeface="Times New Roman" panose="02020603050405020304" pitchFamily="18" charset="0"/>
            </a:endParaRPr>
          </a:p>
          <a:p>
            <a:endParaRPr lang="zh-CN" altLang="en-US" sz="3200">
              <a:latin typeface="Times New Roman" panose="02020603050405020304" pitchFamily="18" charset="0"/>
              <a:cs typeface="Times New Roman" panose="02020603050405020304" pitchFamily="18" charset="0"/>
            </a:endParaRPr>
          </a:p>
          <a:p>
            <a:r>
              <a:rPr lang="zh-CN" altLang="en-US" sz="3200">
                <a:latin typeface="Times New Roman" panose="02020603050405020304" pitchFamily="18" charset="0"/>
                <a:cs typeface="Times New Roman" panose="02020603050405020304" pitchFamily="18" charset="0"/>
              </a:rPr>
              <a:t>• </a:t>
            </a:r>
            <a:r>
              <a:rPr lang="en-US" altLang="zh-CN" sz="3200">
                <a:latin typeface="Times New Roman" panose="02020603050405020304" pitchFamily="18" charset="0"/>
                <a:cs typeface="Times New Roman" panose="02020603050405020304" pitchFamily="18" charset="0"/>
                <a:sym typeface="+mn-ea"/>
              </a:rPr>
              <a:t>How </a:t>
            </a:r>
            <a:r>
              <a:rPr lang="en-US" sz="3200">
                <a:latin typeface="Times New Roman" panose="02020603050405020304" pitchFamily="18" charset="0"/>
                <a:cs typeface="Times New Roman" panose="02020603050405020304" pitchFamily="18" charset="0"/>
                <a:sym typeface="+mn-ea"/>
              </a:rPr>
              <a:t>does the author support his idea?</a:t>
            </a:r>
            <a:endParaRPr lang="zh-CN" altLang="en-US" sz="320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462280" y="3062605"/>
            <a:ext cx="8681720" cy="583565"/>
          </a:xfrm>
          <a:prstGeom prst="rect">
            <a:avLst/>
          </a:prstGeom>
          <a:noFill/>
        </p:spPr>
        <p:txBody>
          <a:bodyPr wrap="square" rtlCol="0">
            <a:spAutoFit/>
          </a:bodyPr>
          <a:p>
            <a:r>
              <a:rPr lang="en-US" altLang="zh-CN" sz="3200" i="1">
                <a:latin typeface="Times New Roman" panose="02020603050405020304" pitchFamily="18" charset="0"/>
                <a:cs typeface="Times New Roman" panose="02020603050405020304" pitchFamily="18" charset="0"/>
              </a:rPr>
              <a:t>In languages, cuisine, architecture, art and music.</a:t>
            </a:r>
            <a:endParaRPr lang="en-US" altLang="zh-CN" sz="3200" i="1">
              <a:latin typeface="Times New Roman" panose="02020603050405020304" pitchFamily="18" charset="0"/>
              <a:cs typeface="Times New Roman" panose="02020603050405020304" pitchFamily="18" charset="0"/>
            </a:endParaRPr>
          </a:p>
        </p:txBody>
      </p:sp>
      <p:sp>
        <p:nvSpPr>
          <p:cNvPr id="13" name="文本框 12"/>
          <p:cNvSpPr txBox="1"/>
          <p:nvPr/>
        </p:nvSpPr>
        <p:spPr>
          <a:xfrm>
            <a:off x="541655" y="4480560"/>
            <a:ext cx="8681720" cy="583565"/>
          </a:xfrm>
          <a:prstGeom prst="rect">
            <a:avLst/>
          </a:prstGeom>
          <a:noFill/>
        </p:spPr>
        <p:txBody>
          <a:bodyPr wrap="square" rtlCol="0">
            <a:spAutoFit/>
          </a:bodyPr>
          <a:p>
            <a:r>
              <a:rPr lang="en-US" altLang="zh-CN" sz="3200" i="1">
                <a:latin typeface="Times New Roman" panose="02020603050405020304" pitchFamily="18" charset="0"/>
                <a:cs typeface="Times New Roman" panose="02020603050405020304" pitchFamily="18" charset="0"/>
              </a:rPr>
              <a:t>By giving examples.</a:t>
            </a:r>
            <a:endParaRPr lang="en-US" altLang="zh-CN" sz="32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7" grpId="0"/>
      <p:bldP spid="7" grpId="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Users/apple/Desktop/PPT-2.jpgPPT-2"/>
          <p:cNvPicPr>
            <a:picLocks noChangeAspect="1" noChangeArrowheads="1"/>
          </p:cNvPicPr>
          <p:nvPr/>
        </p:nvPicPr>
        <p:blipFill>
          <a:blip r:embed="rId1"/>
          <a:srcRect/>
          <a:stretch>
            <a:fillRect/>
          </a:stretch>
        </p:blipFill>
        <p:spPr bwMode="auto">
          <a:xfrm>
            <a:off x="-99695"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7092280" y="817548"/>
            <a:ext cx="1099255" cy="521970"/>
          </a:xfrm>
          <a:prstGeom prst="rect">
            <a:avLst/>
          </a:prstGeom>
          <a:noFill/>
        </p:spPr>
        <p:txBody>
          <a:bodyPr wrap="square" rtlCol="0">
            <a:spAutoFit/>
          </a:bodyPr>
          <a:lstStyle/>
          <a:p>
            <a:r>
              <a:rPr lang="zh-CN" altLang="zh-CN" sz="2800" dirty="0">
                <a:latin typeface="+mn-ea"/>
                <a:ea typeface="+mn-ea"/>
              </a:rPr>
              <a:t>龙薇</a:t>
            </a:r>
            <a:endParaRPr lang="zh-CN" altLang="zh-CN" sz="2800" dirty="0">
              <a:latin typeface="+mn-ea"/>
              <a:ea typeface="+mn-ea"/>
            </a:endParaRPr>
          </a:p>
        </p:txBody>
      </p:sp>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 y="1668145"/>
            <a:ext cx="4886960" cy="3665855"/>
          </a:xfrm>
          <a:prstGeom prst="rect">
            <a:avLst/>
          </a:prstGeom>
        </p:spPr>
      </p:pic>
      <p:sp>
        <p:nvSpPr>
          <p:cNvPr id="9" name="矩形 15"/>
          <p:cNvSpPr/>
          <p:nvPr/>
        </p:nvSpPr>
        <p:spPr>
          <a:xfrm>
            <a:off x="5022211" y="2228557"/>
            <a:ext cx="5240337" cy="2400657"/>
          </a:xfrm>
          <a:prstGeom prst="rect">
            <a:avLst/>
          </a:prstGeom>
          <a:noFill/>
          <a:ln w="9525">
            <a:noFill/>
          </a:ln>
        </p:spPr>
        <p:txBody>
          <a:bodyPr>
            <a:spAutoFit/>
          </a:bodyPr>
          <a:p>
            <a:pPr>
              <a:lnSpc>
                <a:spcPts val="6000"/>
              </a:lnSpc>
            </a:pPr>
            <a:r>
              <a:rPr lang="zh-CN" altLang="en-US" sz="2400" dirty="0" smtClean="0">
                <a:solidFill>
                  <a:srgbClr val="000000"/>
                </a:solidFill>
                <a:latin typeface="楷体" panose="02010609060101010101" pitchFamily="49" charset="-122"/>
                <a:ea typeface="楷体" panose="02010609060101010101" pitchFamily="49" charset="-122"/>
              </a:rPr>
              <a:t>中学一级教师</a:t>
            </a:r>
            <a:endParaRPr lang="en-US" altLang="zh-CN" sz="2400" dirty="0">
              <a:solidFill>
                <a:srgbClr val="000000"/>
              </a:solidFill>
              <a:latin typeface="楷体" panose="02010609060101010101" pitchFamily="49" charset="-122"/>
              <a:ea typeface="楷体" panose="02010609060101010101" pitchFamily="49" charset="-122"/>
            </a:endParaRPr>
          </a:p>
          <a:p>
            <a:pPr>
              <a:lnSpc>
                <a:spcPts val="6000"/>
              </a:lnSpc>
            </a:pPr>
            <a:r>
              <a:rPr lang="zh-CN" altLang="en-US" sz="2400" dirty="0">
                <a:solidFill>
                  <a:srgbClr val="000000"/>
                </a:solidFill>
                <a:latin typeface="楷体" panose="02010609060101010101" pitchFamily="49" charset="-122"/>
                <a:ea typeface="楷体" panose="02010609060101010101" pitchFamily="49" charset="-122"/>
              </a:rPr>
              <a:t>株洲</a:t>
            </a:r>
            <a:r>
              <a:rPr lang="zh-CN" altLang="en-US" sz="2400" dirty="0" smtClean="0">
                <a:solidFill>
                  <a:srgbClr val="000000"/>
                </a:solidFill>
                <a:latin typeface="楷体" panose="02010609060101010101" pitchFamily="49" charset="-122"/>
                <a:ea typeface="楷体" panose="02010609060101010101" pitchFamily="49" charset="-122"/>
              </a:rPr>
              <a:t>市英语创新课堂一等奖</a:t>
            </a:r>
            <a:endParaRPr lang="en-US" altLang="zh-CN" sz="2400" dirty="0" smtClean="0">
              <a:solidFill>
                <a:srgbClr val="000000"/>
              </a:solidFill>
              <a:latin typeface="楷体" panose="02010609060101010101" pitchFamily="49" charset="-122"/>
              <a:ea typeface="楷体" panose="02010609060101010101" pitchFamily="49" charset="-122"/>
            </a:endParaRPr>
          </a:p>
          <a:p>
            <a:pPr>
              <a:lnSpc>
                <a:spcPts val="6000"/>
              </a:lnSpc>
            </a:pPr>
            <a:r>
              <a:rPr lang="zh-CN" altLang="en-US" sz="2400" dirty="0" smtClean="0">
                <a:solidFill>
                  <a:srgbClr val="000000"/>
                </a:solidFill>
                <a:latin typeface="楷体" panose="02010609060101010101" pitchFamily="49" charset="-122"/>
                <a:ea typeface="楷体" panose="02010609060101010101" pitchFamily="49" charset="-122"/>
              </a:rPr>
              <a:t>株洲市一师一优课一等奖</a:t>
            </a:r>
            <a:endParaRPr lang="zh-CN" altLang="en-US" sz="2400"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Detailed reading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98780"/>
          </a:xfrm>
          <a:prstGeom prst="rect">
            <a:avLst/>
          </a:prstGeom>
          <a:noFill/>
        </p:spPr>
        <p:txBody>
          <a:bodyPr wrap="square" rtlCol="0">
            <a:spAutoFit/>
          </a:bodyPr>
          <a:p>
            <a:r>
              <a:rPr lang="en-US" altLang="zh-CN" sz="2000" b="1" dirty="0">
                <a:solidFill>
                  <a:srgbClr val="612F02"/>
                </a:solidFill>
              </a:rPr>
              <a:t>5</a:t>
            </a:r>
            <a:r>
              <a:rPr lang="en-US" altLang="zh-CN" b="1" dirty="0"/>
              <a:t>  </a:t>
            </a:r>
            <a:endParaRPr lang="en-US" altLang="zh-CN" b="1" dirty="0"/>
          </a:p>
        </p:txBody>
      </p:sp>
      <p:sp>
        <p:nvSpPr>
          <p:cNvPr id="2" name="文本框 1"/>
          <p:cNvSpPr txBox="1"/>
          <p:nvPr/>
        </p:nvSpPr>
        <p:spPr>
          <a:xfrm>
            <a:off x="462280" y="1363345"/>
            <a:ext cx="8570595" cy="583565"/>
          </a:xfrm>
          <a:prstGeom prst="rect">
            <a:avLst/>
          </a:prstGeom>
          <a:solidFill>
            <a:srgbClr val="CEEC72"/>
          </a:solidFill>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Read para.4 and fill in the blanks</a:t>
            </a:r>
            <a:r>
              <a:rPr lang="zh-CN" altLang="en-US" sz="3200">
                <a:solidFill>
                  <a:schemeClr val="tx1"/>
                </a:solidFill>
                <a:latin typeface="Times New Roman" panose="02020603050405020304" pitchFamily="18" charset="0"/>
                <a:cs typeface="Times New Roman" panose="02020603050405020304" pitchFamily="18" charset="0"/>
              </a:rPr>
              <a:t>：</a:t>
            </a:r>
            <a:endParaRPr lang="zh-CN" altLang="en-US" sz="3200">
              <a:solidFill>
                <a:schemeClr val="tx1"/>
              </a:solidFill>
              <a:latin typeface="Times New Roman" panose="02020603050405020304" pitchFamily="18" charset="0"/>
              <a:cs typeface="Times New Roman" panose="02020603050405020304" pitchFamily="18" charset="0"/>
            </a:endParaRPr>
          </a:p>
        </p:txBody>
      </p:sp>
      <p:graphicFrame>
        <p:nvGraphicFramePr>
          <p:cNvPr id="6" name="表格 5"/>
          <p:cNvGraphicFramePr/>
          <p:nvPr>
            <p:custDataLst>
              <p:tags r:id="rId2"/>
            </p:custDataLst>
          </p:nvPr>
        </p:nvGraphicFramePr>
        <p:xfrm>
          <a:off x="628650" y="2245995"/>
          <a:ext cx="8246745" cy="4131945"/>
        </p:xfrm>
        <a:graphic>
          <a:graphicData uri="http://schemas.openxmlformats.org/drawingml/2006/table">
            <a:tbl>
              <a:tblPr firstRow="1" bandRow="1">
                <a:tableStyleId>{5C22544A-7EE6-4342-B048-85BDC9FD1C3A}</a:tableStyleId>
              </a:tblPr>
              <a:tblGrid>
                <a:gridCol w="2694940"/>
                <a:gridCol w="2694940"/>
                <a:gridCol w="2856865"/>
              </a:tblGrid>
              <a:tr h="1253490">
                <a:tc>
                  <a:txBody>
                    <a:bodyPr/>
                    <a:p>
                      <a:pPr>
                        <a:buNone/>
                      </a:pPr>
                      <a:r>
                        <a:rPr lang="en-US" altLang="zh-CN" sz="2400">
                          <a:solidFill>
                            <a:schemeClr val="bg1"/>
                          </a:solidFill>
                        </a:rPr>
                        <a:t>Examples</a:t>
                      </a:r>
                      <a:endParaRPr lang="en-US" altLang="zh-CN" sz="2400">
                        <a:solidFill>
                          <a:schemeClr val="bg1"/>
                        </a:solidFill>
                      </a:endParaRPr>
                    </a:p>
                  </a:txBody>
                  <a:tcPr>
                    <a:solidFill>
                      <a:schemeClr val="accent6">
                        <a:lumMod val="60000"/>
                        <a:lumOff val="40000"/>
                      </a:schemeClr>
                    </a:solidFill>
                  </a:tcPr>
                </a:tc>
                <a:tc>
                  <a:txBody>
                    <a:bodyPr/>
                    <a:p>
                      <a:pPr>
                        <a:buNone/>
                      </a:pPr>
                      <a:r>
                        <a:rPr lang="en-US" altLang="zh-CN" sz="2400">
                          <a:solidFill>
                            <a:schemeClr val="bg1"/>
                          </a:solidFill>
                        </a:rPr>
                        <a:t>What's special about it?</a:t>
                      </a:r>
                      <a:endParaRPr lang="en-US" altLang="zh-CN" sz="2400">
                        <a:solidFill>
                          <a:schemeClr val="bg1"/>
                        </a:solidFill>
                      </a:endParaRPr>
                    </a:p>
                  </a:txBody>
                  <a:tcPr>
                    <a:solidFill>
                      <a:schemeClr val="accent6">
                        <a:lumMod val="60000"/>
                        <a:lumOff val="40000"/>
                      </a:schemeClr>
                    </a:solidFill>
                  </a:tcPr>
                </a:tc>
                <a:tc>
                  <a:txBody>
                    <a:bodyPr/>
                    <a:p>
                      <a:pPr>
                        <a:buNone/>
                      </a:pPr>
                      <a:r>
                        <a:rPr lang="en-US" altLang="zh-CN" sz="2400">
                          <a:solidFill>
                            <a:schemeClr val="bg1"/>
                          </a:solidFill>
                        </a:rPr>
                        <a:t>What can we do there?</a:t>
                      </a:r>
                      <a:endParaRPr lang="en-US" altLang="zh-CN" sz="2400">
                        <a:solidFill>
                          <a:schemeClr val="bg1"/>
                        </a:solidFill>
                      </a:endParaRPr>
                    </a:p>
                  </a:txBody>
                  <a:tcPr>
                    <a:solidFill>
                      <a:schemeClr val="accent6">
                        <a:lumMod val="60000"/>
                        <a:lumOff val="40000"/>
                      </a:schemeClr>
                    </a:solidFill>
                  </a:tcPr>
                </a:tc>
              </a:tr>
              <a:tr h="1013460">
                <a:tc>
                  <a:txBody>
                    <a:bodyPr/>
                    <a:p>
                      <a:pPr>
                        <a:buNone/>
                      </a:pPr>
                      <a:endParaRPr lang="zh-CN" altLang="en-US">
                        <a:solidFill>
                          <a:srgbClr val="92D050"/>
                        </a:solidFill>
                      </a:endParaRPr>
                    </a:p>
                  </a:txBody>
                  <a:tcPr>
                    <a:solidFill>
                      <a:schemeClr val="accent6">
                        <a:lumMod val="40000"/>
                        <a:lumOff val="60000"/>
                      </a:schemeClr>
                    </a:solidFill>
                  </a:tcPr>
                </a:tc>
                <a:tc>
                  <a:txBody>
                    <a:bodyPr/>
                    <a:p>
                      <a:pPr>
                        <a:buNone/>
                      </a:pPr>
                      <a:endParaRPr lang="zh-CN" altLang="en-US">
                        <a:solidFill>
                          <a:srgbClr val="92D050"/>
                        </a:solidFill>
                      </a:endParaRPr>
                    </a:p>
                  </a:txBody>
                  <a:tcPr>
                    <a:solidFill>
                      <a:schemeClr val="accent6">
                        <a:lumMod val="40000"/>
                        <a:lumOff val="60000"/>
                      </a:schemeClr>
                    </a:solidFill>
                  </a:tcPr>
                </a:tc>
                <a:tc>
                  <a:txBody>
                    <a:bodyPr/>
                    <a:p>
                      <a:pPr>
                        <a:buNone/>
                      </a:pPr>
                      <a:endParaRPr lang="zh-CN" altLang="en-US">
                        <a:solidFill>
                          <a:srgbClr val="92D050"/>
                        </a:solidFill>
                      </a:endParaRPr>
                    </a:p>
                  </a:txBody>
                  <a:tcPr>
                    <a:solidFill>
                      <a:schemeClr val="accent6">
                        <a:lumMod val="40000"/>
                        <a:lumOff val="60000"/>
                      </a:schemeClr>
                    </a:solidFill>
                  </a:tcPr>
                </a:tc>
              </a:tr>
              <a:tr h="852170">
                <a:tc>
                  <a:txBody>
                    <a:bodyPr/>
                    <a:p>
                      <a:pPr>
                        <a:buNone/>
                      </a:pPr>
                      <a:endParaRPr lang="zh-CN" altLang="en-US">
                        <a:solidFill>
                          <a:srgbClr val="92D050"/>
                        </a:solidFill>
                      </a:endParaRPr>
                    </a:p>
                  </a:txBody>
                  <a:tcPr/>
                </a:tc>
                <a:tc>
                  <a:txBody>
                    <a:bodyPr/>
                    <a:p>
                      <a:pPr>
                        <a:buNone/>
                      </a:pPr>
                      <a:endParaRPr lang="zh-CN" altLang="en-US">
                        <a:solidFill>
                          <a:srgbClr val="92D050"/>
                        </a:solidFill>
                      </a:endParaRPr>
                    </a:p>
                  </a:txBody>
                  <a:tcPr/>
                </a:tc>
                <a:tc>
                  <a:txBody>
                    <a:bodyPr/>
                    <a:p>
                      <a:pPr>
                        <a:buNone/>
                      </a:pPr>
                      <a:endParaRPr lang="zh-CN" altLang="en-US">
                        <a:solidFill>
                          <a:srgbClr val="92D050"/>
                        </a:solidFill>
                      </a:endParaRPr>
                    </a:p>
                  </a:txBody>
                  <a:tcPr/>
                </a:tc>
              </a:tr>
              <a:tr h="1012825">
                <a:tc>
                  <a:txBody>
                    <a:bodyPr/>
                    <a:p>
                      <a:pPr>
                        <a:buNone/>
                      </a:pPr>
                      <a:endParaRPr lang="zh-CN" altLang="en-US">
                        <a:solidFill>
                          <a:srgbClr val="92D050"/>
                        </a:solidFill>
                      </a:endParaRPr>
                    </a:p>
                  </a:txBody>
                  <a:tcPr>
                    <a:solidFill>
                      <a:schemeClr val="accent6">
                        <a:lumMod val="60000"/>
                        <a:lumOff val="40000"/>
                      </a:schemeClr>
                    </a:solidFill>
                  </a:tcPr>
                </a:tc>
                <a:tc>
                  <a:txBody>
                    <a:bodyPr/>
                    <a:p>
                      <a:pPr>
                        <a:buNone/>
                      </a:pPr>
                      <a:endParaRPr lang="zh-CN" altLang="en-US">
                        <a:solidFill>
                          <a:srgbClr val="92D050"/>
                        </a:solidFill>
                      </a:endParaRPr>
                    </a:p>
                  </a:txBody>
                  <a:tcPr>
                    <a:solidFill>
                      <a:schemeClr val="accent6">
                        <a:lumMod val="60000"/>
                        <a:lumOff val="40000"/>
                      </a:schemeClr>
                    </a:solidFill>
                  </a:tcPr>
                </a:tc>
                <a:tc>
                  <a:txBody>
                    <a:bodyPr/>
                    <a:p>
                      <a:pPr>
                        <a:buNone/>
                      </a:pPr>
                      <a:endParaRPr lang="en-US" altLang="zh-CN">
                        <a:solidFill>
                          <a:schemeClr val="tx1"/>
                        </a:solidFill>
                        <a:uFillTx/>
                      </a:endParaRPr>
                    </a:p>
                  </a:txBody>
                  <a:tcPr>
                    <a:solidFill>
                      <a:schemeClr val="accent6">
                        <a:lumMod val="60000"/>
                        <a:lumOff val="40000"/>
                      </a:schemeClr>
                    </a:solidFill>
                  </a:tcPr>
                </a:tc>
              </a:tr>
            </a:tbl>
          </a:graphicData>
        </a:graphic>
      </p:graphicFrame>
      <p:sp>
        <p:nvSpPr>
          <p:cNvPr id="14" name="文本框 13"/>
          <p:cNvSpPr txBox="1"/>
          <p:nvPr/>
        </p:nvSpPr>
        <p:spPr>
          <a:xfrm>
            <a:off x="873125" y="3762375"/>
            <a:ext cx="1628775" cy="460375"/>
          </a:xfrm>
          <a:prstGeom prst="rect">
            <a:avLst/>
          </a:prstGeom>
          <a:noFill/>
        </p:spPr>
        <p:txBody>
          <a:bodyPr wrap="square" rtlCol="0">
            <a:spAutoFit/>
          </a:bodyPr>
          <a:p>
            <a:r>
              <a:rPr lang="en-US" altLang="zh-CN" sz="2400"/>
              <a:t>Vancouver</a:t>
            </a:r>
            <a:endParaRPr lang="en-US" altLang="zh-CN" sz="2400"/>
          </a:p>
        </p:txBody>
      </p:sp>
      <p:sp>
        <p:nvSpPr>
          <p:cNvPr id="15" name="文本框 14"/>
          <p:cNvSpPr txBox="1"/>
          <p:nvPr/>
        </p:nvSpPr>
        <p:spPr>
          <a:xfrm>
            <a:off x="971550" y="4744720"/>
            <a:ext cx="1628775" cy="460375"/>
          </a:xfrm>
          <a:prstGeom prst="rect">
            <a:avLst/>
          </a:prstGeom>
          <a:noFill/>
        </p:spPr>
        <p:txBody>
          <a:bodyPr wrap="square" rtlCol="0">
            <a:spAutoFit/>
          </a:bodyPr>
          <a:p>
            <a:r>
              <a:rPr lang="en-US" altLang="zh-CN" sz="2400"/>
              <a:t>Montreal</a:t>
            </a:r>
            <a:endParaRPr lang="en-US" altLang="zh-CN" sz="2400"/>
          </a:p>
        </p:txBody>
      </p:sp>
      <p:sp>
        <p:nvSpPr>
          <p:cNvPr id="16" name="文本框 15"/>
          <p:cNvSpPr txBox="1"/>
          <p:nvPr/>
        </p:nvSpPr>
        <p:spPr>
          <a:xfrm>
            <a:off x="873125" y="5616575"/>
            <a:ext cx="2599690" cy="460375"/>
          </a:xfrm>
          <a:prstGeom prst="rect">
            <a:avLst/>
          </a:prstGeom>
          <a:noFill/>
        </p:spPr>
        <p:txBody>
          <a:bodyPr wrap="square" rtlCol="0">
            <a:spAutoFit/>
          </a:bodyPr>
          <a:p>
            <a:r>
              <a:rPr lang="en-US" altLang="zh-CN" sz="2400"/>
              <a:t>Cape Breton</a:t>
            </a:r>
            <a:endParaRPr lang="en-US" altLang="zh-CN" sz="2400"/>
          </a:p>
        </p:txBody>
      </p:sp>
      <p:sp>
        <p:nvSpPr>
          <p:cNvPr id="17" name="文本框 16"/>
          <p:cNvSpPr txBox="1"/>
          <p:nvPr/>
        </p:nvSpPr>
        <p:spPr>
          <a:xfrm>
            <a:off x="3456940" y="3531870"/>
            <a:ext cx="6172200" cy="922020"/>
          </a:xfrm>
          <a:prstGeom prst="rect">
            <a:avLst/>
          </a:prstGeom>
          <a:noFill/>
        </p:spPr>
        <p:txBody>
          <a:bodyPr wrap="square" rtlCol="0">
            <a:spAutoFit/>
          </a:bodyPr>
          <a:p>
            <a:r>
              <a:rPr lang="en-US" altLang="zh-CN" sz="1800"/>
              <a:t>dynamic city with the </a:t>
            </a:r>
            <a:endParaRPr lang="en-US" altLang="zh-CN" sz="1800"/>
          </a:p>
          <a:p>
            <a:r>
              <a:rPr lang="en-US" altLang="zh-CN" sz="1800"/>
              <a:t>highest percentage of </a:t>
            </a:r>
            <a:endParaRPr lang="en-US" altLang="zh-CN" sz="1800"/>
          </a:p>
          <a:p>
            <a:r>
              <a:rPr lang="en-US" altLang="zh-CN" sz="1800"/>
              <a:t>Chinese Canadians</a:t>
            </a:r>
            <a:endParaRPr lang="en-US" altLang="zh-CN" sz="1800"/>
          </a:p>
        </p:txBody>
      </p:sp>
      <p:sp>
        <p:nvSpPr>
          <p:cNvPr id="18" name="文本框 17"/>
          <p:cNvSpPr txBox="1"/>
          <p:nvPr/>
        </p:nvSpPr>
        <p:spPr>
          <a:xfrm>
            <a:off x="3456940" y="4513580"/>
            <a:ext cx="3780790" cy="922020"/>
          </a:xfrm>
          <a:prstGeom prst="rect">
            <a:avLst/>
          </a:prstGeom>
          <a:noFill/>
        </p:spPr>
        <p:txBody>
          <a:bodyPr wrap="square" rtlCol="0">
            <a:spAutoFit/>
          </a:bodyPr>
          <a:p>
            <a:r>
              <a:rPr lang="en-US" altLang="zh-CN" sz="1800"/>
              <a:t>one of the largest </a:t>
            </a:r>
            <a:endParaRPr lang="en-US" altLang="zh-CN" sz="1800"/>
          </a:p>
          <a:p>
            <a:r>
              <a:rPr lang="en-US" altLang="zh-CN" sz="1800"/>
              <a:t>French-speaking cities</a:t>
            </a:r>
            <a:endParaRPr lang="en-US" altLang="zh-CN" sz="1800"/>
          </a:p>
          <a:p>
            <a:r>
              <a:rPr lang="en-US" altLang="zh-CN" sz="1800"/>
              <a:t> in the world</a:t>
            </a:r>
            <a:endParaRPr lang="en-US" altLang="zh-CN" sz="1800"/>
          </a:p>
        </p:txBody>
      </p:sp>
      <p:sp>
        <p:nvSpPr>
          <p:cNvPr id="19" name="文本框 18"/>
          <p:cNvSpPr txBox="1"/>
          <p:nvPr/>
        </p:nvSpPr>
        <p:spPr>
          <a:xfrm>
            <a:off x="5989955" y="3531870"/>
            <a:ext cx="3734435" cy="922020"/>
          </a:xfrm>
          <a:prstGeom prst="rect">
            <a:avLst/>
          </a:prstGeom>
          <a:noFill/>
        </p:spPr>
        <p:txBody>
          <a:bodyPr wrap="square" rtlCol="0">
            <a:spAutoFit/>
          </a:bodyPr>
          <a:p>
            <a:r>
              <a:rPr lang="en-US" altLang="zh-CN"/>
              <a:t>participate in the </a:t>
            </a:r>
            <a:endParaRPr lang="en-US" altLang="zh-CN"/>
          </a:p>
          <a:p>
            <a:r>
              <a:rPr lang="en-US" altLang="zh-CN"/>
              <a:t>celebrations of... </a:t>
            </a:r>
            <a:endParaRPr lang="en-US" altLang="zh-CN"/>
          </a:p>
          <a:p>
            <a:r>
              <a:rPr lang="en-US" altLang="zh-CN"/>
              <a:t>take tea...</a:t>
            </a:r>
            <a:endParaRPr lang="en-US" altLang="zh-CN"/>
          </a:p>
        </p:txBody>
      </p:sp>
      <p:sp>
        <p:nvSpPr>
          <p:cNvPr id="20" name="文本框 19"/>
          <p:cNvSpPr txBox="1"/>
          <p:nvPr/>
        </p:nvSpPr>
        <p:spPr>
          <a:xfrm>
            <a:off x="5989955" y="4652645"/>
            <a:ext cx="3734435" cy="645160"/>
          </a:xfrm>
          <a:prstGeom prst="rect">
            <a:avLst/>
          </a:prstGeom>
          <a:noFill/>
        </p:spPr>
        <p:txBody>
          <a:bodyPr wrap="square" rtlCol="0">
            <a:spAutoFit/>
          </a:bodyPr>
          <a:p>
            <a:r>
              <a:rPr lang="en-US" altLang="zh-CN"/>
              <a:t>sample the food with... </a:t>
            </a:r>
            <a:endParaRPr lang="en-US" altLang="zh-CN"/>
          </a:p>
          <a:p>
            <a:r>
              <a:rPr lang="en-US" altLang="zh-CN"/>
              <a:t>see the original building...</a:t>
            </a:r>
            <a:endParaRPr lang="en-US" altLang="zh-CN"/>
          </a:p>
        </p:txBody>
      </p:sp>
      <p:sp>
        <p:nvSpPr>
          <p:cNvPr id="21" name="文本框 20"/>
          <p:cNvSpPr txBox="1"/>
          <p:nvPr/>
        </p:nvSpPr>
        <p:spPr>
          <a:xfrm>
            <a:off x="6113780" y="5435600"/>
            <a:ext cx="3029585" cy="922020"/>
          </a:xfrm>
          <a:prstGeom prst="rect">
            <a:avLst/>
          </a:prstGeom>
          <a:noFill/>
        </p:spPr>
        <p:txBody>
          <a:bodyPr wrap="square" rtlCol="0">
            <a:spAutoFit/>
          </a:bodyPr>
          <a:p>
            <a:pPr>
              <a:buNone/>
            </a:pPr>
            <a:r>
              <a:rPr lang="zh-CN" altLang="en-US">
                <a:uFillTx/>
                <a:sym typeface="+mn-ea"/>
              </a:rPr>
              <a:t>dance to fiddle tunes </a:t>
            </a:r>
            <a:endParaRPr lang="zh-CN" altLang="en-US">
              <a:uFillTx/>
              <a:sym typeface="+mn-ea"/>
            </a:endParaRPr>
          </a:p>
          <a:p>
            <a:pPr>
              <a:buNone/>
            </a:pPr>
            <a:r>
              <a:rPr lang="zh-CN" altLang="en-US">
                <a:uFillTx/>
                <a:sym typeface="+mn-ea"/>
              </a:rPr>
              <a:t>enjoy the cultures and traditions of Celtic </a:t>
            </a:r>
            <a:r>
              <a:rPr lang="en-US" altLang="zh-CN">
                <a:uFillTx/>
                <a:sym typeface="+mn-ea"/>
              </a:rPr>
              <a:t>settlers</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4" grpId="0"/>
      <p:bldP spid="14" grpId="1"/>
      <p:bldP spid="15" grpId="0"/>
      <p:bldP spid="15" grpId="1"/>
      <p:bldP spid="16" grpId="0"/>
      <p:bldP spid="16" grpId="1"/>
      <p:bldP spid="17" grpId="0"/>
      <p:bldP spid="17" grpId="1"/>
      <p:bldP spid="19" grpId="0"/>
      <p:bldP spid="19" grpId="1"/>
      <p:bldP spid="18" grpId="0"/>
      <p:bldP spid="18" grpId="1"/>
      <p:bldP spid="20" grpId="0"/>
      <p:bldP spid="20" grpId="1"/>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Detailed reading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68300"/>
          </a:xfrm>
          <a:prstGeom prst="rect">
            <a:avLst/>
          </a:prstGeom>
          <a:noFill/>
        </p:spPr>
        <p:txBody>
          <a:bodyPr wrap="square" rtlCol="0">
            <a:spAutoFit/>
          </a:bodyPr>
          <a:p>
            <a:r>
              <a:rPr lang="en-US" altLang="zh-CN" b="1" dirty="0">
                <a:solidFill>
                  <a:srgbClr val="552607"/>
                </a:solidFill>
              </a:rPr>
              <a:t>5</a:t>
            </a:r>
            <a:r>
              <a:rPr lang="en-US" altLang="zh-CN" b="1" dirty="0"/>
              <a:t>  </a:t>
            </a:r>
            <a:endParaRPr lang="en-US" altLang="zh-CN" b="1" dirty="0"/>
          </a:p>
        </p:txBody>
      </p:sp>
      <p:sp>
        <p:nvSpPr>
          <p:cNvPr id="2" name="文本框 1"/>
          <p:cNvSpPr txBox="1"/>
          <p:nvPr/>
        </p:nvSpPr>
        <p:spPr>
          <a:xfrm>
            <a:off x="394335" y="1696720"/>
            <a:ext cx="8570595" cy="583565"/>
          </a:xfrm>
          <a:prstGeom prst="rect">
            <a:avLst/>
          </a:prstGeom>
          <a:solidFill>
            <a:srgbClr val="CEEC72"/>
          </a:solidFill>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Read para.5 and answer</a:t>
            </a:r>
            <a:r>
              <a:rPr lang="zh-CN" altLang="en-US" sz="3200">
                <a:solidFill>
                  <a:schemeClr val="tx1"/>
                </a:solidFill>
                <a:latin typeface="Times New Roman" panose="02020603050405020304" pitchFamily="18" charset="0"/>
                <a:cs typeface="Times New Roman" panose="02020603050405020304" pitchFamily="18" charset="0"/>
              </a:rPr>
              <a:t>：</a:t>
            </a:r>
            <a:endParaRPr lang="zh-CN" altLang="en-US" sz="3200">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38760" y="2555875"/>
            <a:ext cx="8785860" cy="1568450"/>
          </a:xfrm>
          <a:prstGeom prst="rect">
            <a:avLst/>
          </a:prstGeom>
          <a:noFill/>
        </p:spPr>
        <p:txBody>
          <a:bodyPr wrap="square" rtlCol="0">
            <a:spAutoFit/>
          </a:bodyPr>
          <a:p>
            <a:r>
              <a:rPr lang="zh-CN" altLang="en-US" sz="3200">
                <a:latin typeface="Times New Roman" panose="02020603050405020304" pitchFamily="18" charset="0"/>
                <a:cs typeface="Times New Roman" panose="02020603050405020304" pitchFamily="18" charset="0"/>
              </a:rPr>
              <a:t>•Wh</a:t>
            </a:r>
            <a:r>
              <a:rPr lang="en-US" altLang="zh-CN" sz="3200">
                <a:latin typeface="Times New Roman" panose="02020603050405020304" pitchFamily="18" charset="0"/>
                <a:cs typeface="Times New Roman" panose="02020603050405020304" pitchFamily="18" charset="0"/>
              </a:rPr>
              <a:t>at makes Canada a unique place to live and visit</a:t>
            </a:r>
            <a:r>
              <a:rPr lang="zh-CN" altLang="en-US" sz="3200">
                <a:latin typeface="Times New Roman" panose="02020603050405020304" pitchFamily="18" charset="0"/>
                <a:cs typeface="Times New Roman" panose="02020603050405020304" pitchFamily="18" charset="0"/>
              </a:rPr>
              <a:t>?</a:t>
            </a:r>
            <a:endParaRPr lang="zh-CN" altLang="en-US" sz="3200">
              <a:latin typeface="Times New Roman" panose="02020603050405020304" pitchFamily="18" charset="0"/>
              <a:cs typeface="Times New Roman" panose="02020603050405020304" pitchFamily="18" charset="0"/>
            </a:endParaRPr>
          </a:p>
          <a:p>
            <a:endParaRPr lang="zh-CN" altLang="en-US" sz="3200">
              <a:latin typeface="Times New Roman" panose="02020603050405020304" pitchFamily="18" charset="0"/>
              <a:cs typeface="Times New Roman" panose="02020603050405020304" pitchFamily="18" charset="0"/>
            </a:endParaRPr>
          </a:p>
          <a:p>
            <a:endParaRPr lang="zh-CN" altLang="en-US" sz="320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635000" y="3438525"/>
            <a:ext cx="7993380" cy="1076325"/>
          </a:xfrm>
          <a:prstGeom prst="rect">
            <a:avLst/>
          </a:prstGeom>
          <a:noFill/>
        </p:spPr>
        <p:txBody>
          <a:bodyPr wrap="square" rtlCol="0">
            <a:spAutoFit/>
          </a:bodyPr>
          <a:p>
            <a:r>
              <a:rPr lang="en-US" altLang="zh-CN" sz="3200" i="1">
                <a:latin typeface="Times New Roman" panose="02020603050405020304" pitchFamily="18" charset="0"/>
                <a:cs typeface="Times New Roman" panose="02020603050405020304" pitchFamily="18" charset="0"/>
              </a:rPr>
              <a:t> Its geographical wonders, ethnic groups and their cultures.</a:t>
            </a:r>
            <a:endParaRPr lang="en-US" altLang="zh-CN" sz="32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Further thinking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68300"/>
          </a:xfrm>
          <a:prstGeom prst="rect">
            <a:avLst/>
          </a:prstGeom>
          <a:noFill/>
        </p:spPr>
        <p:txBody>
          <a:bodyPr wrap="square" rtlCol="0">
            <a:spAutoFit/>
          </a:bodyPr>
          <a:p>
            <a:r>
              <a:rPr lang="en-US" altLang="zh-CN" b="1" dirty="0">
                <a:solidFill>
                  <a:srgbClr val="552607"/>
                </a:solidFill>
              </a:rPr>
              <a:t>6</a:t>
            </a:r>
            <a:r>
              <a:rPr lang="en-US" altLang="zh-CN" b="1" dirty="0"/>
              <a:t> </a:t>
            </a:r>
            <a:endParaRPr lang="en-US" altLang="zh-CN" b="1" dirty="0"/>
          </a:p>
        </p:txBody>
      </p:sp>
      <p:sp>
        <p:nvSpPr>
          <p:cNvPr id="13" name="文本框 12"/>
          <p:cNvSpPr txBox="1"/>
          <p:nvPr/>
        </p:nvSpPr>
        <p:spPr>
          <a:xfrm>
            <a:off x="344170" y="1687195"/>
            <a:ext cx="8570595" cy="1076325"/>
          </a:xfrm>
          <a:prstGeom prst="rect">
            <a:avLst/>
          </a:prstGeom>
          <a:solidFill>
            <a:srgbClr val="CEEC72"/>
          </a:solidFill>
          <a:ln>
            <a:solidFill>
              <a:schemeClr val="bg1"/>
            </a:solidFill>
          </a:ln>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What is the purpose of the website article?</a:t>
            </a:r>
            <a:endParaRPr lang="en-US" altLang="zh-CN" sz="3200">
              <a:solidFill>
                <a:schemeClr val="tx1"/>
              </a:solidFill>
              <a:latin typeface="Times New Roman" panose="02020603050405020304" pitchFamily="18" charset="0"/>
              <a:cs typeface="Times New Roman" panose="02020603050405020304" pitchFamily="18" charset="0"/>
            </a:endParaRPr>
          </a:p>
          <a:p>
            <a:endParaRPr lang="zh-CN" altLang="en-US" sz="3200">
              <a:solidFill>
                <a:schemeClr val="tx1"/>
              </a:solidFill>
              <a:latin typeface="Times New Roman" panose="02020603050405020304" pitchFamily="18" charset="0"/>
              <a:cs typeface="Times New Roman" panose="02020603050405020304" pitchFamily="18" charset="0"/>
            </a:endParaRPr>
          </a:p>
        </p:txBody>
      </p:sp>
      <p:sp>
        <p:nvSpPr>
          <p:cNvPr id="14" name="菱形 13"/>
          <p:cNvSpPr/>
          <p:nvPr/>
        </p:nvSpPr>
        <p:spPr>
          <a:xfrm>
            <a:off x="422910" y="1873885"/>
            <a:ext cx="215900" cy="238760"/>
          </a:xfrm>
          <a:prstGeom prst="diamond">
            <a:avLst/>
          </a:prstGeom>
          <a:solidFill>
            <a:schemeClr val="tx1"/>
          </a:solidFill>
        </p:spPr>
        <p:style>
          <a:lnRef idx="2">
            <a:schemeClr val="dk1"/>
          </a:lnRef>
          <a:fillRef idx="1">
            <a:schemeClr val="lt1"/>
          </a:fillRef>
          <a:effectRef idx="0">
            <a:schemeClr val="dk1"/>
          </a:effectRef>
          <a:fontRef idx="minor">
            <a:schemeClr val="dk1"/>
          </a:fontRef>
        </p:style>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344170" y="3314700"/>
            <a:ext cx="10363835" cy="953135"/>
          </a:xfrm>
          <a:prstGeom prst="rect">
            <a:avLst/>
          </a:prstGeom>
          <a:noFill/>
        </p:spPr>
        <p:txBody>
          <a:bodyPr wrap="square" rtlCol="0">
            <a:spAutoFit/>
          </a:bodyPr>
          <a:p>
            <a:r>
              <a:rPr lang="en-US" altLang="zh-CN" sz="2800" b="1" i="1">
                <a:latin typeface="Times New Roman" panose="02020603050405020304" pitchFamily="18" charset="0"/>
                <a:cs typeface="Times New Roman" panose="02020603050405020304" pitchFamily="18" charset="0"/>
                <a:sym typeface="+mn-ea"/>
              </a:rPr>
              <a:t>    To vividly present the beauty and richness of Canada to </a:t>
            </a:r>
            <a:endParaRPr lang="en-US" altLang="zh-CN" sz="2800" b="1" i="1">
              <a:latin typeface="Times New Roman" panose="02020603050405020304" pitchFamily="18" charset="0"/>
              <a:cs typeface="Times New Roman" panose="02020603050405020304" pitchFamily="18" charset="0"/>
              <a:sym typeface="+mn-ea"/>
            </a:endParaRPr>
          </a:p>
          <a:p>
            <a:r>
              <a:rPr lang="en-US" altLang="zh-CN" sz="2800" b="1" i="1">
                <a:latin typeface="Times New Roman" panose="02020603050405020304" pitchFamily="18" charset="0"/>
                <a:cs typeface="Times New Roman" panose="02020603050405020304" pitchFamily="18" charset="0"/>
                <a:sym typeface="+mn-ea"/>
              </a:rPr>
              <a:t>us and attract more tourists to this country.</a:t>
            </a:r>
            <a:endParaRPr lang="zh-CN" altLang="en-US" sz="28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Further thinking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68300"/>
          </a:xfrm>
          <a:prstGeom prst="rect">
            <a:avLst/>
          </a:prstGeom>
          <a:noFill/>
        </p:spPr>
        <p:txBody>
          <a:bodyPr wrap="square" rtlCol="0">
            <a:spAutoFit/>
          </a:bodyPr>
          <a:p>
            <a:r>
              <a:rPr lang="en-US" altLang="zh-CN" b="1" dirty="0">
                <a:solidFill>
                  <a:srgbClr val="552607"/>
                </a:solidFill>
              </a:rPr>
              <a:t>6</a:t>
            </a:r>
            <a:r>
              <a:rPr lang="en-US" altLang="zh-CN" b="1" dirty="0"/>
              <a:t> </a:t>
            </a:r>
            <a:endParaRPr lang="en-US" altLang="zh-CN" b="1" dirty="0"/>
          </a:p>
        </p:txBody>
      </p:sp>
      <p:sp>
        <p:nvSpPr>
          <p:cNvPr id="13" name="文本框 12"/>
          <p:cNvSpPr txBox="1"/>
          <p:nvPr/>
        </p:nvSpPr>
        <p:spPr>
          <a:xfrm>
            <a:off x="344170" y="1687195"/>
            <a:ext cx="8570595" cy="1568450"/>
          </a:xfrm>
          <a:prstGeom prst="rect">
            <a:avLst/>
          </a:prstGeom>
          <a:solidFill>
            <a:srgbClr val="CEEC72"/>
          </a:solidFill>
          <a:ln>
            <a:solidFill>
              <a:schemeClr val="bg1"/>
            </a:solidFill>
          </a:ln>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How does the author make his description vivid and appealing to attract the readers?</a:t>
            </a:r>
            <a:endParaRPr lang="en-US" altLang="zh-CN" sz="3200">
              <a:solidFill>
                <a:schemeClr val="tx1"/>
              </a:solidFill>
              <a:latin typeface="Times New Roman" panose="02020603050405020304" pitchFamily="18" charset="0"/>
              <a:cs typeface="Times New Roman" panose="02020603050405020304" pitchFamily="18" charset="0"/>
            </a:endParaRPr>
          </a:p>
          <a:p>
            <a:endParaRPr lang="zh-CN" altLang="en-US" sz="3200">
              <a:solidFill>
                <a:schemeClr val="tx1"/>
              </a:solidFill>
              <a:latin typeface="Times New Roman" panose="02020603050405020304" pitchFamily="18" charset="0"/>
              <a:cs typeface="Times New Roman" panose="02020603050405020304" pitchFamily="18" charset="0"/>
            </a:endParaRPr>
          </a:p>
        </p:txBody>
      </p:sp>
      <p:sp>
        <p:nvSpPr>
          <p:cNvPr id="14" name="菱形 13"/>
          <p:cNvSpPr/>
          <p:nvPr/>
        </p:nvSpPr>
        <p:spPr>
          <a:xfrm>
            <a:off x="422910" y="1873885"/>
            <a:ext cx="215900" cy="238760"/>
          </a:xfrm>
          <a:prstGeom prst="diamond">
            <a:avLst/>
          </a:prstGeom>
          <a:solidFill>
            <a:schemeClr val="tx1"/>
          </a:solidFill>
        </p:spPr>
        <p:style>
          <a:lnRef idx="2">
            <a:schemeClr val="dk1"/>
          </a:lnRef>
          <a:fillRef idx="1">
            <a:schemeClr val="lt1"/>
          </a:fillRef>
          <a:effectRef idx="0">
            <a:schemeClr val="dk1"/>
          </a:effectRef>
          <a:fontRef idx="minor">
            <a:schemeClr val="dk1"/>
          </a:fontRef>
        </p:style>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344170" y="3448050"/>
            <a:ext cx="9219565" cy="521970"/>
          </a:xfrm>
          <a:prstGeom prst="rect">
            <a:avLst/>
          </a:prstGeom>
          <a:noFill/>
        </p:spPr>
        <p:txBody>
          <a:bodyPr wrap="square" rtlCol="0">
            <a:spAutoFit/>
          </a:bodyPr>
          <a:p>
            <a:r>
              <a:rPr lang="en-US" altLang="zh-CN" sz="2800" b="1" i="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By using rhetorical devices and many descriptive adjectives.</a:t>
            </a:r>
            <a:endParaRPr lang="en-US" altLang="zh-CN" sz="2800" b="1" i="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Further thinking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68300"/>
          </a:xfrm>
          <a:prstGeom prst="rect">
            <a:avLst/>
          </a:prstGeom>
          <a:noFill/>
        </p:spPr>
        <p:txBody>
          <a:bodyPr wrap="square" rtlCol="0">
            <a:spAutoFit/>
          </a:bodyPr>
          <a:p>
            <a:r>
              <a:rPr lang="en-US" altLang="zh-CN" b="1" dirty="0">
                <a:solidFill>
                  <a:srgbClr val="552607"/>
                </a:solidFill>
              </a:rPr>
              <a:t>6</a:t>
            </a:r>
            <a:r>
              <a:rPr lang="en-US" altLang="zh-CN" b="1" dirty="0"/>
              <a:t> </a:t>
            </a:r>
            <a:endParaRPr lang="en-US" altLang="zh-CN" b="1" dirty="0"/>
          </a:p>
        </p:txBody>
      </p:sp>
      <p:sp>
        <p:nvSpPr>
          <p:cNvPr id="13" name="文本框 12"/>
          <p:cNvSpPr txBox="1"/>
          <p:nvPr/>
        </p:nvSpPr>
        <p:spPr>
          <a:xfrm>
            <a:off x="344170" y="1687195"/>
            <a:ext cx="8570595" cy="1076325"/>
          </a:xfrm>
          <a:prstGeom prst="rect">
            <a:avLst/>
          </a:prstGeom>
          <a:solidFill>
            <a:srgbClr val="CEEC72"/>
          </a:solidFill>
          <a:ln>
            <a:solidFill>
              <a:schemeClr val="bg1"/>
            </a:solidFill>
          </a:ln>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What rhetorical devices are used in the article?</a:t>
            </a:r>
            <a:endParaRPr lang="en-US" altLang="zh-CN" sz="3200">
              <a:solidFill>
                <a:schemeClr val="tx1"/>
              </a:solidFill>
              <a:latin typeface="Times New Roman" panose="02020603050405020304" pitchFamily="18" charset="0"/>
              <a:cs typeface="Times New Roman" panose="02020603050405020304" pitchFamily="18" charset="0"/>
            </a:endParaRPr>
          </a:p>
          <a:p>
            <a:endParaRPr lang="zh-CN" altLang="en-US" sz="3200">
              <a:solidFill>
                <a:schemeClr val="tx1"/>
              </a:solidFill>
              <a:latin typeface="Times New Roman" panose="02020603050405020304" pitchFamily="18" charset="0"/>
              <a:cs typeface="Times New Roman" panose="02020603050405020304" pitchFamily="18" charset="0"/>
            </a:endParaRPr>
          </a:p>
        </p:txBody>
      </p:sp>
      <p:sp>
        <p:nvSpPr>
          <p:cNvPr id="14" name="菱形 13"/>
          <p:cNvSpPr/>
          <p:nvPr/>
        </p:nvSpPr>
        <p:spPr>
          <a:xfrm>
            <a:off x="422910" y="1873885"/>
            <a:ext cx="215900" cy="238760"/>
          </a:xfrm>
          <a:prstGeom prst="diamond">
            <a:avLst/>
          </a:prstGeom>
          <a:solidFill>
            <a:schemeClr val="tx1"/>
          </a:solidFill>
        </p:spPr>
        <p:style>
          <a:lnRef idx="2">
            <a:schemeClr val="dk1"/>
          </a:lnRef>
          <a:fillRef idx="1">
            <a:schemeClr val="lt1"/>
          </a:fillRef>
          <a:effectRef idx="0">
            <a:schemeClr val="dk1"/>
          </a:effectRef>
          <a:fontRef idx="minor">
            <a:schemeClr val="dk1"/>
          </a:fontRef>
        </p:style>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638810" y="2763520"/>
            <a:ext cx="9219565" cy="1814830"/>
          </a:xfrm>
          <a:prstGeom prst="rect">
            <a:avLst/>
          </a:prstGeom>
          <a:noFill/>
        </p:spPr>
        <p:txBody>
          <a:bodyPr wrap="square" rtlCol="0">
            <a:spAutoFit/>
          </a:bodyPr>
          <a:p>
            <a:r>
              <a:rPr lang="en-US" altLang="zh-CN" sz="28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sym typeface="+mn-ea"/>
              </a:rPr>
              <a:t>Simile.</a:t>
            </a:r>
            <a:endParaRPr lang="en-US" altLang="zh-CN" sz="28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sym typeface="+mn-ea"/>
            </a:endParaRPr>
          </a:p>
          <a:p>
            <a:r>
              <a:rPr lang="en-US" altLang="zh-CN" sz="2800" i="1">
                <a:latin typeface="Times New Roman" panose="02020603050405020304" pitchFamily="18" charset="0"/>
                <a:cs typeface="Times New Roman" panose="02020603050405020304" pitchFamily="18" charset="0"/>
                <a:sym typeface="+mn-ea"/>
              </a:rPr>
              <a:t>Canada is like a blooming flower, unfolding with </a:t>
            </a:r>
            <a:endParaRPr lang="en-US" altLang="zh-CN" sz="2800" i="1">
              <a:latin typeface="Times New Roman" panose="02020603050405020304" pitchFamily="18" charset="0"/>
              <a:cs typeface="Times New Roman" panose="02020603050405020304" pitchFamily="18" charset="0"/>
              <a:sym typeface="+mn-ea"/>
            </a:endParaRPr>
          </a:p>
          <a:p>
            <a:r>
              <a:rPr lang="en-US" altLang="zh-CN" sz="2800" i="1">
                <a:latin typeface="Times New Roman" panose="02020603050405020304" pitchFamily="18" charset="0"/>
                <a:cs typeface="Times New Roman" panose="02020603050405020304" pitchFamily="18" charset="0"/>
                <a:sym typeface="+mn-ea"/>
              </a:rPr>
              <a:t>breathtaking beauty and richness to win the heart of...</a:t>
            </a:r>
            <a:endParaRPr lang="en-US" altLang="zh-CN" sz="2800" i="1">
              <a:solidFill>
                <a:schemeClr val="tx1"/>
              </a:solidFill>
              <a:latin typeface="Times New Roman" panose="02020603050405020304" pitchFamily="18" charset="0"/>
              <a:cs typeface="Times New Roman" panose="02020603050405020304" pitchFamily="18" charset="0"/>
            </a:endParaRPr>
          </a:p>
          <a:p>
            <a:endParaRPr lang="en-US" altLang="zh-CN" sz="2800" b="1" i="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638810" y="4251325"/>
            <a:ext cx="9219565" cy="1814830"/>
          </a:xfrm>
          <a:prstGeom prst="rect">
            <a:avLst/>
          </a:prstGeom>
          <a:noFill/>
        </p:spPr>
        <p:txBody>
          <a:bodyPr wrap="square" rtlCol="0">
            <a:spAutoFit/>
          </a:bodyPr>
          <a:p>
            <a:r>
              <a:rPr lang="en-US" altLang="zh-CN" sz="28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sym typeface="+mn-ea"/>
              </a:rPr>
              <a:t>Personification.</a:t>
            </a:r>
            <a:endParaRPr lang="en-US" altLang="zh-CN" sz="28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sym typeface="+mn-ea"/>
            </a:endParaRPr>
          </a:p>
          <a:p>
            <a:r>
              <a:rPr lang="en-US" altLang="zh-CN" sz="2800" i="1">
                <a:latin typeface="Times New Roman" panose="02020603050405020304" pitchFamily="18" charset="0"/>
                <a:cs typeface="Times New Roman" panose="02020603050405020304" pitchFamily="18" charset="0"/>
                <a:sym typeface="+mn-ea"/>
              </a:rPr>
              <a:t>Ancient, slow-moving glaciers hug the land and a huge </a:t>
            </a:r>
            <a:endParaRPr lang="en-US" altLang="zh-CN" sz="2800" i="1">
              <a:latin typeface="Times New Roman" panose="02020603050405020304" pitchFamily="18" charset="0"/>
              <a:cs typeface="Times New Roman" panose="02020603050405020304" pitchFamily="18" charset="0"/>
              <a:sym typeface="+mn-ea"/>
            </a:endParaRPr>
          </a:p>
          <a:p>
            <a:r>
              <a:rPr lang="en-US" altLang="zh-CN" sz="2800" i="1">
                <a:latin typeface="Times New Roman" panose="02020603050405020304" pitchFamily="18" charset="0"/>
                <a:cs typeface="Times New Roman" panose="02020603050405020304" pitchFamily="18" charset="0"/>
                <a:sym typeface="+mn-ea"/>
              </a:rPr>
              <a:t> variety of wildlife wanders the remote forests.</a:t>
            </a:r>
            <a:endParaRPr lang="en-US" altLang="zh-CN" sz="2800" i="1">
              <a:solidFill>
                <a:schemeClr val="tx1"/>
              </a:solidFill>
              <a:latin typeface="Times New Roman" panose="02020603050405020304" pitchFamily="18" charset="0"/>
              <a:cs typeface="Times New Roman" panose="02020603050405020304" pitchFamily="18" charset="0"/>
            </a:endParaRPr>
          </a:p>
          <a:p>
            <a:endParaRPr lang="en-US" altLang="zh-CN" sz="2800" b="1" i="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12319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Further thinking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68300"/>
          </a:xfrm>
          <a:prstGeom prst="rect">
            <a:avLst/>
          </a:prstGeom>
          <a:noFill/>
        </p:spPr>
        <p:txBody>
          <a:bodyPr wrap="square" rtlCol="0">
            <a:spAutoFit/>
          </a:bodyPr>
          <a:p>
            <a:r>
              <a:rPr lang="en-US" altLang="zh-CN" b="1" dirty="0">
                <a:solidFill>
                  <a:srgbClr val="552607"/>
                </a:solidFill>
              </a:rPr>
              <a:t>6</a:t>
            </a:r>
            <a:r>
              <a:rPr lang="en-US" altLang="zh-CN" b="1" dirty="0"/>
              <a:t> </a:t>
            </a:r>
            <a:endParaRPr lang="en-US" altLang="zh-CN" b="1" dirty="0"/>
          </a:p>
        </p:txBody>
      </p:sp>
      <p:sp>
        <p:nvSpPr>
          <p:cNvPr id="13" name="文本框 12"/>
          <p:cNvSpPr txBox="1"/>
          <p:nvPr/>
        </p:nvSpPr>
        <p:spPr>
          <a:xfrm>
            <a:off x="89535" y="1369695"/>
            <a:ext cx="9722485" cy="1076325"/>
          </a:xfrm>
          <a:prstGeom prst="rect">
            <a:avLst/>
          </a:prstGeom>
          <a:solidFill>
            <a:srgbClr val="CEEC72"/>
          </a:solidFill>
          <a:ln>
            <a:solidFill>
              <a:schemeClr val="bg1"/>
            </a:solidFill>
          </a:ln>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Find the descriptive adjectives and their synonyms.</a:t>
            </a:r>
            <a:endParaRPr lang="en-US" altLang="zh-CN" sz="3200">
              <a:solidFill>
                <a:schemeClr val="tx1"/>
              </a:solidFill>
              <a:latin typeface="Times New Roman" panose="02020603050405020304" pitchFamily="18" charset="0"/>
              <a:cs typeface="Times New Roman" panose="02020603050405020304" pitchFamily="18" charset="0"/>
            </a:endParaRPr>
          </a:p>
          <a:p>
            <a:endParaRPr lang="zh-CN" altLang="en-US" sz="3200">
              <a:solidFill>
                <a:schemeClr val="tx1"/>
              </a:solidFill>
              <a:latin typeface="Times New Roman" panose="02020603050405020304" pitchFamily="18" charset="0"/>
              <a:cs typeface="Times New Roman" panose="02020603050405020304" pitchFamily="18" charset="0"/>
            </a:endParaRPr>
          </a:p>
        </p:txBody>
      </p:sp>
      <p:sp>
        <p:nvSpPr>
          <p:cNvPr id="14" name="菱形 13"/>
          <p:cNvSpPr/>
          <p:nvPr/>
        </p:nvSpPr>
        <p:spPr>
          <a:xfrm>
            <a:off x="238760" y="1530985"/>
            <a:ext cx="215900" cy="238760"/>
          </a:xfrm>
          <a:prstGeom prst="diamond">
            <a:avLst/>
          </a:prstGeom>
          <a:solidFill>
            <a:schemeClr val="tx1"/>
          </a:solidFill>
        </p:spPr>
        <p:style>
          <a:lnRef idx="2">
            <a:schemeClr val="dk1"/>
          </a:lnRef>
          <a:fillRef idx="1">
            <a:schemeClr val="lt1"/>
          </a:fillRef>
          <a:effectRef idx="0">
            <a:schemeClr val="dk1"/>
          </a:effectRef>
          <a:fontRef idx="minor">
            <a:schemeClr val="dk1"/>
          </a:fontRef>
        </p:style>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graphicFrame>
        <p:nvGraphicFramePr>
          <p:cNvPr id="3" name="表格 2"/>
          <p:cNvGraphicFramePr/>
          <p:nvPr>
            <p:custDataLst>
              <p:tags r:id="rId2"/>
            </p:custDataLst>
          </p:nvPr>
        </p:nvGraphicFramePr>
        <p:xfrm>
          <a:off x="466725" y="2486025"/>
          <a:ext cx="8352790" cy="3558540"/>
        </p:xfrm>
        <a:graphic>
          <a:graphicData uri="http://schemas.openxmlformats.org/drawingml/2006/table">
            <a:tbl>
              <a:tblPr firstRow="1" bandRow="1">
                <a:tableStyleId>{5C22544A-7EE6-4342-B048-85BDC9FD1C3A}</a:tableStyleId>
              </a:tblPr>
              <a:tblGrid>
                <a:gridCol w="3214370"/>
                <a:gridCol w="5138420"/>
              </a:tblGrid>
              <a:tr h="544830">
                <a:tc>
                  <a:txBody>
                    <a:bodyPr/>
                    <a:p>
                      <a:pPr algn="ctr">
                        <a:buNone/>
                      </a:pPr>
                      <a:r>
                        <a:rPr lang="en-US" altLang="zh-CN" sz="2800">
                          <a:latin typeface="Times New Roman" panose="02020603050405020304" pitchFamily="18" charset="0"/>
                          <a:cs typeface="Times New Roman" panose="02020603050405020304" pitchFamily="18" charset="0"/>
                        </a:rPr>
                        <a:t>Adjectives</a:t>
                      </a:r>
                      <a:endParaRPr lang="en-US" altLang="zh-CN" sz="2800">
                        <a:latin typeface="Times New Roman" panose="02020603050405020304" pitchFamily="18" charset="0"/>
                        <a:cs typeface="Times New Roman" panose="02020603050405020304" pitchFamily="18" charset="0"/>
                      </a:endParaRPr>
                    </a:p>
                  </a:txBody>
                  <a:tcPr>
                    <a:solidFill>
                      <a:srgbClr val="93CA28"/>
                    </a:solidFill>
                  </a:tcPr>
                </a:tc>
                <a:tc>
                  <a:txBody>
                    <a:bodyPr/>
                    <a:p>
                      <a:pPr algn="ctr">
                        <a:buNone/>
                      </a:pPr>
                      <a:r>
                        <a:rPr lang="en-US" altLang="zh-CN" sz="2800">
                          <a:latin typeface="Times New Roman" panose="02020603050405020304" pitchFamily="18" charset="0"/>
                          <a:cs typeface="Times New Roman" panose="02020603050405020304" pitchFamily="18" charset="0"/>
                        </a:rPr>
                        <a:t>Synonyms</a:t>
                      </a:r>
                      <a:endParaRPr lang="en-US" altLang="zh-CN" sz="2800">
                        <a:latin typeface="Times New Roman" panose="02020603050405020304" pitchFamily="18" charset="0"/>
                        <a:cs typeface="Times New Roman" panose="02020603050405020304" pitchFamily="18" charset="0"/>
                      </a:endParaRPr>
                    </a:p>
                  </a:txBody>
                  <a:tcPr>
                    <a:solidFill>
                      <a:srgbClr val="93CA28"/>
                    </a:solidFill>
                  </a:tcPr>
                </a:tc>
              </a:tr>
              <a:tr h="544830">
                <a:tc>
                  <a:txBody>
                    <a:bodyPr/>
                    <a:p>
                      <a:pPr>
                        <a:buNone/>
                      </a:pPr>
                      <a:endParaRPr lang="en-US" altLang="zh-CN" sz="2800">
                        <a:latin typeface="Times New Roman" panose="02020603050405020304" pitchFamily="18" charset="0"/>
                        <a:cs typeface="Times New Roman" panose="02020603050405020304" pitchFamily="18" charset="0"/>
                      </a:endParaRPr>
                    </a:p>
                  </a:txBody>
                  <a:tcPr>
                    <a:solidFill>
                      <a:srgbClr val="CEEC72"/>
                    </a:solidFill>
                  </a:tcPr>
                </a:tc>
                <a:tc>
                  <a:txBody>
                    <a:bodyPr/>
                    <a:p>
                      <a:pPr>
                        <a:buNone/>
                      </a:pPr>
                      <a:endParaRPr lang="en-US" altLang="zh-CN" sz="2400"/>
                    </a:p>
                  </a:txBody>
                  <a:tcPr>
                    <a:solidFill>
                      <a:srgbClr val="CEEC72"/>
                    </a:solidFill>
                  </a:tcPr>
                </a:tc>
              </a:tr>
              <a:tr h="544830">
                <a:tc>
                  <a:txBody>
                    <a:bodyPr/>
                    <a:p>
                      <a:pPr>
                        <a:buNone/>
                      </a:pPr>
                      <a:endParaRPr lang="en-US" altLang="zh-CN" sz="2800">
                        <a:latin typeface="Times New Roman" panose="02020603050405020304" pitchFamily="18" charset="0"/>
                        <a:cs typeface="Times New Roman" panose="02020603050405020304" pitchFamily="18" charset="0"/>
                      </a:endParaRPr>
                    </a:p>
                  </a:txBody>
                  <a:tcPr>
                    <a:solidFill>
                      <a:srgbClr val="F7FFE2"/>
                    </a:solidFill>
                  </a:tcPr>
                </a:tc>
                <a:tc>
                  <a:txBody>
                    <a:bodyPr/>
                    <a:p>
                      <a:pPr>
                        <a:buNone/>
                      </a:pPr>
                      <a:endParaRPr lang="en-US" altLang="zh-CN" sz="2400"/>
                    </a:p>
                  </a:txBody>
                  <a:tcPr>
                    <a:solidFill>
                      <a:srgbClr val="F7FFE2"/>
                    </a:solidFill>
                  </a:tcPr>
                </a:tc>
              </a:tr>
              <a:tr h="544830">
                <a:tc>
                  <a:txBody>
                    <a:bodyPr/>
                    <a:p>
                      <a:pPr>
                        <a:buNone/>
                      </a:pPr>
                      <a:endParaRPr lang="en-US" altLang="zh-CN" sz="2800">
                        <a:solidFill>
                          <a:schemeClr val="tx1"/>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p>
                      <a:pPr>
                        <a:buNone/>
                      </a:pPr>
                      <a:endParaRPr lang="en-US" altLang="zh-CN" sz="2400">
                        <a:solidFill>
                          <a:schemeClr val="tx1"/>
                        </a:solidFill>
                      </a:endParaRPr>
                    </a:p>
                  </a:txBody>
                  <a:tcPr>
                    <a:solidFill>
                      <a:schemeClr val="bg1">
                        <a:lumMod val="95000"/>
                      </a:schemeClr>
                    </a:solidFill>
                  </a:tcPr>
                </a:tc>
              </a:tr>
              <a:tr h="544830">
                <a:tc>
                  <a:txBody>
                    <a:bodyPr/>
                    <a:p>
                      <a:pPr>
                        <a:buNone/>
                      </a:pPr>
                      <a:endParaRPr lang="en-US" altLang="zh-CN" sz="2800">
                        <a:latin typeface="Times New Roman" panose="02020603050405020304" pitchFamily="18" charset="0"/>
                        <a:cs typeface="Times New Roman" panose="02020603050405020304" pitchFamily="18" charset="0"/>
                      </a:endParaRPr>
                    </a:p>
                  </a:txBody>
                  <a:tcPr>
                    <a:solidFill>
                      <a:schemeClr val="bg1"/>
                    </a:solidFill>
                  </a:tcPr>
                </a:tc>
                <a:tc>
                  <a:txBody>
                    <a:bodyPr/>
                    <a:p>
                      <a:pPr>
                        <a:buNone/>
                      </a:pPr>
                      <a:endParaRPr lang="en-US" altLang="zh-CN" sz="2400"/>
                    </a:p>
                  </a:txBody>
                  <a:tcPr>
                    <a:solidFill>
                      <a:schemeClr val="bg1"/>
                    </a:solidFill>
                  </a:tcPr>
                </a:tc>
              </a:tr>
            </a:tbl>
          </a:graphicData>
        </a:graphic>
      </p:graphicFrame>
      <p:sp>
        <p:nvSpPr>
          <p:cNvPr id="15" name="文本框 14"/>
          <p:cNvSpPr txBox="1"/>
          <p:nvPr/>
        </p:nvSpPr>
        <p:spPr>
          <a:xfrm>
            <a:off x="873125" y="3013710"/>
            <a:ext cx="2253615" cy="583565"/>
          </a:xfrm>
          <a:prstGeom prst="rect">
            <a:avLst/>
          </a:prstGeom>
          <a:noFill/>
        </p:spPr>
        <p:txBody>
          <a:bodyPr wrap="square" rtlCol="0">
            <a:spAutoFit/>
          </a:bodyPr>
          <a:p>
            <a:pPr>
              <a:buNone/>
            </a:pPr>
            <a:r>
              <a:rPr lang="en-US" altLang="zh-CN" sz="3200">
                <a:latin typeface="Times New Roman" panose="02020603050405020304" pitchFamily="18" charset="0"/>
                <a:cs typeface="Times New Roman" panose="02020603050405020304" pitchFamily="18" charset="0"/>
                <a:sym typeface="+mn-ea"/>
              </a:rPr>
              <a:t>breathtaking</a:t>
            </a:r>
            <a:endParaRPr lang="zh-CN" altLang="en-US" sz="3200"/>
          </a:p>
        </p:txBody>
      </p:sp>
      <p:sp>
        <p:nvSpPr>
          <p:cNvPr id="16" name="文本框 15"/>
          <p:cNvSpPr txBox="1"/>
          <p:nvPr/>
        </p:nvSpPr>
        <p:spPr>
          <a:xfrm>
            <a:off x="971550" y="4180840"/>
            <a:ext cx="2253615" cy="583565"/>
          </a:xfrm>
          <a:prstGeom prst="rect">
            <a:avLst/>
          </a:prstGeom>
          <a:noFill/>
        </p:spPr>
        <p:txBody>
          <a:bodyPr wrap="square" rtlCol="0">
            <a:spAutoFit/>
          </a:bodyPr>
          <a:p>
            <a:pPr>
              <a:buNone/>
            </a:pPr>
            <a:r>
              <a:rPr lang="en-US" altLang="zh-CN" sz="3200">
                <a:latin typeface="Times New Roman" panose="02020603050405020304" pitchFamily="18" charset="0"/>
                <a:cs typeface="Times New Roman" panose="02020603050405020304" pitchFamily="18" charset="0"/>
                <a:sym typeface="+mn-ea"/>
              </a:rPr>
              <a:t>broad</a:t>
            </a:r>
            <a:endParaRPr lang="zh-CN" altLang="en-US" sz="3200"/>
          </a:p>
        </p:txBody>
      </p:sp>
      <p:sp>
        <p:nvSpPr>
          <p:cNvPr id="17" name="文本框 16"/>
          <p:cNvSpPr txBox="1"/>
          <p:nvPr/>
        </p:nvSpPr>
        <p:spPr>
          <a:xfrm>
            <a:off x="873125" y="4937760"/>
            <a:ext cx="2253615" cy="583565"/>
          </a:xfrm>
          <a:prstGeom prst="rect">
            <a:avLst/>
          </a:prstGeom>
          <a:noFill/>
        </p:spPr>
        <p:txBody>
          <a:bodyPr wrap="square" rtlCol="0">
            <a:spAutoFit/>
          </a:bodyPr>
          <a:p>
            <a:pPr>
              <a:buNone/>
            </a:pPr>
            <a:r>
              <a:rPr lang="en-US" sz="3200">
                <a:latin typeface="Times New Roman" panose="02020603050405020304" pitchFamily="18" charset="0"/>
                <a:cs typeface="Times New Roman" panose="02020603050405020304" pitchFamily="18" charset="0"/>
                <a:sym typeface="+mn-ea"/>
              </a:rPr>
              <a:t>distinct</a:t>
            </a:r>
            <a:endParaRPr lang="en-US" sz="3200"/>
          </a:p>
        </p:txBody>
      </p:sp>
      <p:sp>
        <p:nvSpPr>
          <p:cNvPr id="18" name="文本框 17"/>
          <p:cNvSpPr txBox="1"/>
          <p:nvPr/>
        </p:nvSpPr>
        <p:spPr>
          <a:xfrm>
            <a:off x="873125" y="5582920"/>
            <a:ext cx="2253615" cy="583565"/>
          </a:xfrm>
          <a:prstGeom prst="rect">
            <a:avLst/>
          </a:prstGeom>
          <a:noFill/>
        </p:spPr>
        <p:txBody>
          <a:bodyPr wrap="square" rtlCol="0">
            <a:spAutoFit/>
          </a:bodyPr>
          <a:p>
            <a:pPr>
              <a:buNone/>
            </a:pPr>
            <a:r>
              <a:rPr lang="en-US" sz="3200">
                <a:latin typeface="Times New Roman" panose="02020603050405020304" pitchFamily="18" charset="0"/>
                <a:cs typeface="Times New Roman" panose="02020603050405020304" pitchFamily="18" charset="0"/>
                <a:sym typeface="+mn-ea"/>
              </a:rPr>
              <a:t>mighty</a:t>
            </a:r>
            <a:endParaRPr lang="en-US" sz="3200"/>
          </a:p>
        </p:txBody>
      </p:sp>
      <p:sp>
        <p:nvSpPr>
          <p:cNvPr id="19" name="文本框 18"/>
          <p:cNvSpPr txBox="1"/>
          <p:nvPr/>
        </p:nvSpPr>
        <p:spPr>
          <a:xfrm>
            <a:off x="3646805" y="3013710"/>
            <a:ext cx="5276850" cy="953135"/>
          </a:xfrm>
          <a:prstGeom prst="rect">
            <a:avLst/>
          </a:prstGeom>
          <a:noFill/>
        </p:spPr>
        <p:txBody>
          <a:bodyPr wrap="square" rtlCol="0">
            <a:spAutoFit/>
          </a:bodyPr>
          <a:p>
            <a:pPr>
              <a:buNone/>
            </a:pPr>
            <a:r>
              <a:rPr lang="en-US" altLang="zh-CN" sz="2800">
                <a:latin typeface="Times New Roman" panose="02020603050405020304" pitchFamily="18" charset="0"/>
                <a:cs typeface="Times New Roman" panose="02020603050405020304" pitchFamily="18" charset="0"/>
                <a:sym typeface="+mn-ea"/>
              </a:rPr>
              <a:t>splendid, spectacular, magnificent, amazing, awesome, stunning...</a:t>
            </a:r>
            <a:endParaRPr lang="zh-CN" altLang="en-US" sz="2800">
              <a:latin typeface="Times New Roman" panose="02020603050405020304" pitchFamily="18" charset="0"/>
              <a:cs typeface="Times New Roman" panose="02020603050405020304" pitchFamily="18" charset="0"/>
            </a:endParaRPr>
          </a:p>
        </p:txBody>
      </p:sp>
      <p:sp>
        <p:nvSpPr>
          <p:cNvPr id="20" name="文本框 19"/>
          <p:cNvSpPr txBox="1"/>
          <p:nvPr/>
        </p:nvSpPr>
        <p:spPr>
          <a:xfrm>
            <a:off x="3646805" y="4180840"/>
            <a:ext cx="7026275" cy="521970"/>
          </a:xfrm>
          <a:prstGeom prst="rect">
            <a:avLst/>
          </a:prstGeom>
          <a:noFill/>
        </p:spPr>
        <p:txBody>
          <a:bodyPr wrap="square" rtlCol="0">
            <a:spAutoFit/>
          </a:bodyPr>
          <a:p>
            <a:pPr>
              <a:buNone/>
            </a:pPr>
            <a:r>
              <a:rPr lang="en-US" altLang="zh-CN" sz="2800">
                <a:latin typeface="Times New Roman" panose="02020603050405020304" pitchFamily="18" charset="0"/>
                <a:cs typeface="Times New Roman" panose="02020603050405020304" pitchFamily="18" charset="0"/>
                <a:sym typeface="+mn-ea"/>
              </a:rPr>
              <a:t>vast,huge, extensive, immense, great..</a:t>
            </a:r>
            <a:r>
              <a:rPr lang="en-US" altLang="zh-CN">
                <a:sym typeface="+mn-ea"/>
              </a:rPr>
              <a:t>.</a:t>
            </a:r>
            <a:endParaRPr lang="zh-CN" altLang="en-US"/>
          </a:p>
        </p:txBody>
      </p:sp>
      <p:sp>
        <p:nvSpPr>
          <p:cNvPr id="21" name="文本框 20"/>
          <p:cNvSpPr txBox="1"/>
          <p:nvPr/>
        </p:nvSpPr>
        <p:spPr>
          <a:xfrm>
            <a:off x="3723640" y="4937760"/>
            <a:ext cx="5965825" cy="521970"/>
          </a:xfrm>
          <a:prstGeom prst="rect">
            <a:avLst/>
          </a:prstGeom>
          <a:noFill/>
        </p:spPr>
        <p:txBody>
          <a:bodyPr wrap="square" rtlCol="0">
            <a:spAutoFit/>
          </a:bodyPr>
          <a:p>
            <a:pPr>
              <a:buNone/>
            </a:pPr>
            <a:r>
              <a:rPr lang="en-US" altLang="zh-CN" sz="2800">
                <a:latin typeface="Times New Roman" panose="02020603050405020304" pitchFamily="18" charset="0"/>
                <a:cs typeface="Times New Roman" panose="02020603050405020304" pitchFamily="18" charset="0"/>
                <a:sym typeface="+mn-ea"/>
              </a:rPr>
              <a:t>unique,different, specific,distinctive..</a:t>
            </a:r>
            <a:r>
              <a:rPr lang="en-US" altLang="zh-CN" sz="2800">
                <a:sym typeface="+mn-ea"/>
              </a:rPr>
              <a:t>.</a:t>
            </a:r>
            <a:endParaRPr lang="zh-CN" altLang="en-US" sz="2800"/>
          </a:p>
        </p:txBody>
      </p:sp>
      <p:sp>
        <p:nvSpPr>
          <p:cNvPr id="22" name="文本框 21"/>
          <p:cNvSpPr txBox="1"/>
          <p:nvPr/>
        </p:nvSpPr>
        <p:spPr>
          <a:xfrm>
            <a:off x="3723640" y="5459730"/>
            <a:ext cx="4954905" cy="953135"/>
          </a:xfrm>
          <a:prstGeom prst="rect">
            <a:avLst/>
          </a:prstGeom>
          <a:noFill/>
        </p:spPr>
        <p:txBody>
          <a:bodyPr wrap="square" rtlCol="0">
            <a:spAutoFit/>
          </a:bodyPr>
          <a:p>
            <a:pPr>
              <a:buNone/>
            </a:pPr>
            <a:r>
              <a:rPr lang="en-US" altLang="zh-CN" sz="2800">
                <a:latin typeface="Times New Roman" panose="02020603050405020304" pitchFamily="18" charset="0"/>
                <a:cs typeface="Times New Roman" panose="02020603050405020304" pitchFamily="18" charset="0"/>
                <a:sym typeface="+mn-ea"/>
              </a:rPr>
              <a:t>grand, great, </a:t>
            </a:r>
            <a:r>
              <a:rPr lang="en-US" altLang="zh-CN" sz="2800">
                <a:latin typeface="Times New Roman" panose="02020603050405020304" pitchFamily="18" charset="0"/>
                <a:cs typeface="Times New Roman" panose="02020603050405020304" pitchFamily="18" charset="0"/>
                <a:sym typeface="+mn-ea"/>
              </a:rPr>
              <a:t>massive,enormous</a:t>
            </a:r>
            <a:endParaRPr lang="en-US" altLang="zh-CN" sz="2800">
              <a:latin typeface="Times New Roman" panose="02020603050405020304" pitchFamily="18" charset="0"/>
              <a:cs typeface="Times New Roman" panose="02020603050405020304" pitchFamily="18" charset="0"/>
            </a:endParaRPr>
          </a:p>
          <a:p>
            <a:pPr>
              <a:buNone/>
            </a:pPr>
            <a:r>
              <a:rPr lang="en-US" altLang="zh-CN" sz="2800">
                <a:latin typeface="Times New Roman" panose="02020603050405020304" pitchFamily="18" charset="0"/>
                <a:cs typeface="Times New Roman" panose="02020603050405020304" pitchFamily="18" charset="0"/>
                <a:sym typeface="+mn-ea"/>
              </a:rPr>
              <a:t>impressive,powerful...</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356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Further thinking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368300"/>
          </a:xfrm>
          <a:prstGeom prst="rect">
            <a:avLst/>
          </a:prstGeom>
          <a:noFill/>
        </p:spPr>
        <p:txBody>
          <a:bodyPr wrap="square" rtlCol="0">
            <a:spAutoFit/>
          </a:bodyPr>
          <a:p>
            <a:r>
              <a:rPr lang="en-US" altLang="zh-CN" b="1" dirty="0">
                <a:solidFill>
                  <a:srgbClr val="552607"/>
                </a:solidFill>
              </a:rPr>
              <a:t>6</a:t>
            </a:r>
            <a:r>
              <a:rPr lang="en-US" altLang="zh-CN" b="1" dirty="0"/>
              <a:t> </a:t>
            </a:r>
            <a:endParaRPr lang="en-US" altLang="zh-CN" b="1" dirty="0"/>
          </a:p>
        </p:txBody>
      </p:sp>
      <p:sp>
        <p:nvSpPr>
          <p:cNvPr id="13" name="文本框 12"/>
          <p:cNvSpPr txBox="1"/>
          <p:nvPr/>
        </p:nvSpPr>
        <p:spPr>
          <a:xfrm>
            <a:off x="372745" y="2020570"/>
            <a:ext cx="8570595" cy="1076325"/>
          </a:xfrm>
          <a:prstGeom prst="rect">
            <a:avLst/>
          </a:prstGeom>
          <a:solidFill>
            <a:srgbClr val="CEEC72"/>
          </a:solidFill>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   Canada is a land of diversity, and so is China. What aspects can reflect China's diversity?</a:t>
            </a:r>
            <a:endParaRPr lang="zh-CN" altLang="en-US" sz="3200">
              <a:solidFill>
                <a:schemeClr val="tx1"/>
              </a:solidFill>
              <a:latin typeface="Times New Roman" panose="02020603050405020304" pitchFamily="18" charset="0"/>
              <a:cs typeface="Times New Roman" panose="02020603050405020304" pitchFamily="18" charset="0"/>
            </a:endParaRPr>
          </a:p>
        </p:txBody>
      </p:sp>
      <p:sp>
        <p:nvSpPr>
          <p:cNvPr id="14" name="菱形 13"/>
          <p:cNvSpPr/>
          <p:nvPr/>
        </p:nvSpPr>
        <p:spPr>
          <a:xfrm>
            <a:off x="451485" y="2207260"/>
            <a:ext cx="215900" cy="238760"/>
          </a:xfrm>
          <a:prstGeom prst="diamond">
            <a:avLst/>
          </a:prstGeom>
          <a:solidFill>
            <a:schemeClr val="tx1"/>
          </a:solidFill>
        </p:spPr>
        <p:style>
          <a:lnRef idx="2">
            <a:schemeClr val="dk1"/>
          </a:lnRef>
          <a:fillRef idx="1">
            <a:schemeClr val="lt1"/>
          </a:fillRef>
          <a:effectRef idx="0">
            <a:schemeClr val="dk1"/>
          </a:effectRef>
          <a:fontRef idx="minor">
            <a:schemeClr val="dk1"/>
          </a:fontRef>
        </p:style>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8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495935" y="250190"/>
            <a:ext cx="8152765" cy="5631180"/>
          </a:xfrm>
          <a:prstGeom prst="rect">
            <a:avLst/>
          </a:prstGeom>
          <a:noFill/>
        </p:spPr>
        <p:txBody>
          <a:bodyPr wrap="square" rtlCol="0">
            <a:spAutoFit/>
          </a:bodyPr>
          <a:p>
            <a:r>
              <a:rPr lang="zh-CN" altLang="en-US" sz="3600"/>
              <a:t>     </a:t>
            </a:r>
            <a:r>
              <a:rPr lang="zh-CN" altLang="en-US" sz="3600">
                <a:latin typeface="Times New Roman" panose="02020603050405020304" pitchFamily="18" charset="0"/>
                <a:cs typeface="Times New Roman" panose="02020603050405020304" pitchFamily="18" charset="0"/>
              </a:rPr>
              <a:t>China</a:t>
            </a:r>
            <a:r>
              <a:rPr lang="en-US" altLang="zh-CN" sz="3600">
                <a:latin typeface="Times New Roman" panose="02020603050405020304" pitchFamily="18" charset="0"/>
                <a:cs typeface="Times New Roman" panose="02020603050405020304" pitchFamily="18" charset="0"/>
              </a:rPr>
              <a:t>'</a:t>
            </a:r>
            <a:r>
              <a:rPr lang="zh-CN" altLang="en-US" sz="3600">
                <a:latin typeface="Times New Roman" panose="02020603050405020304" pitchFamily="18" charset="0"/>
                <a:cs typeface="Times New Roman" panose="02020603050405020304" pitchFamily="18" charset="0"/>
              </a:rPr>
              <a:t>s diversity is reflected in its geography, wildlife and people. China has spectacular deserts, jungles, grassy plains and wetlands, which play an important role in creating its unique biodiversity. Animals like the giant panda and theYangtze River dolphin, are examples of this. China has so many different minorities that travellers can experience a range of local traditions and cultures.</a:t>
            </a:r>
            <a:endParaRPr lang="zh-CN" altLang="en-US"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42822" y="85725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折角形 3"/>
          <p:cNvSpPr/>
          <p:nvPr/>
        </p:nvSpPr>
        <p:spPr>
          <a:xfrm>
            <a:off x="1809115" y="2059940"/>
            <a:ext cx="5635625" cy="1626235"/>
          </a:xfrm>
          <a:prstGeom prst="foldedCorner">
            <a:avLst/>
          </a:prstGeom>
          <a:gradFill>
            <a:gsLst>
              <a:gs pos="0">
                <a:srgbClr val="9EE256"/>
              </a:gs>
              <a:gs pos="100000">
                <a:srgbClr val="52762D"/>
              </a:gs>
            </a:gsLst>
            <a:lin ang="0" scaled="0"/>
          </a:gradFill>
          <a:ln>
            <a:noFill/>
          </a:ln>
          <a:effectLst>
            <a:reflection blurRad="6350" stA="50000" endA="300" endPos="90000" dir="5400000" sy="-100000" algn="bl" rotWithShape="0"/>
          </a:effectLst>
          <a:scene3d>
            <a:camera prst="orthographicFront"/>
            <a:lightRig rig="sunset" dir="t">
              <a:rot lat="0" lon="0" rev="0"/>
            </a:lightRig>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6675" algn="just">
              <a:spcAft>
                <a:spcPts val="0"/>
              </a:spcAft>
            </a:pPr>
            <a:endParaRPr lang="en-US" altLang="zh-CN" sz="2400" kern="100" dirty="0">
              <a:solidFill>
                <a:srgbClr val="000000"/>
              </a:solidFill>
              <a:latin typeface="Times New Roman" panose="02020603050405020304" pitchFamily="18" charset="0"/>
              <a:cs typeface="Times New Roman" panose="02020603050405020304" pitchFamily="18" charset="0"/>
            </a:endParaRPr>
          </a:p>
          <a:p>
            <a:pPr indent="66675" algn="just">
              <a:spcAft>
                <a:spcPts val="0"/>
              </a:spcAft>
            </a:pPr>
            <a:r>
              <a:rPr lang="en-US" altLang="zh-CN" sz="2400" kern="100" dirty="0">
                <a:solidFill>
                  <a:srgbClr val="000000"/>
                </a:solidFill>
                <a:latin typeface="Times New Roman" panose="02020603050405020304" pitchFamily="18" charset="0"/>
                <a:cs typeface="Times New Roman" panose="02020603050405020304" pitchFamily="18" charset="0"/>
              </a:rPr>
              <a:t>1.Finish exercise B1 on page 5.</a:t>
            </a:r>
            <a:endParaRPr lang="en-US" altLang="zh-CN" sz="2400" kern="100" dirty="0">
              <a:solidFill>
                <a:srgbClr val="000000"/>
              </a:solidFill>
              <a:latin typeface="Times New Roman" panose="02020603050405020304" pitchFamily="18" charset="0"/>
              <a:cs typeface="Times New Roman" panose="02020603050405020304" pitchFamily="18" charset="0"/>
            </a:endParaRPr>
          </a:p>
          <a:p>
            <a:pPr indent="66675" algn="just">
              <a:spcAft>
                <a:spcPts val="0"/>
              </a:spcAft>
            </a:pPr>
            <a:r>
              <a:rPr lang="en-US" altLang="zh-CN" sz="2400" kern="100" dirty="0">
                <a:solidFill>
                  <a:srgbClr val="000000"/>
                </a:solidFill>
                <a:latin typeface="Times New Roman" panose="02020603050405020304" pitchFamily="18" charset="0"/>
                <a:cs typeface="Times New Roman" panose="02020603050405020304" pitchFamily="18" charset="0"/>
              </a:rPr>
              <a:t>2.</a:t>
            </a:r>
            <a:r>
              <a:rPr lang="en-US" altLang="zh-CN" sz="2400" kern="100" dirty="0">
                <a:solidFill>
                  <a:srgbClr val="000000"/>
                </a:solidFill>
                <a:latin typeface="Times New Roman" panose="02020603050405020304" pitchFamily="18" charset="0"/>
                <a:cs typeface="Times New Roman" panose="02020603050405020304" pitchFamily="18" charset="0"/>
                <a:sym typeface="+mn-ea"/>
              </a:rPr>
              <a:t>Write a summary of the website article based on the structure(within 80 words).</a:t>
            </a:r>
            <a:endParaRPr lang="en-US" altLang="zh-CN" sz="2400" kern="100" dirty="0">
              <a:solidFill>
                <a:srgbClr val="000000"/>
              </a:solidFill>
              <a:latin typeface="Times New Roman" panose="02020603050405020304" pitchFamily="18" charset="0"/>
              <a:cs typeface="Times New Roman" panose="02020603050405020304" pitchFamily="18" charset="0"/>
            </a:endParaRPr>
          </a:p>
          <a:p>
            <a:pPr indent="66675" algn="just">
              <a:spcAft>
                <a:spcPts val="0"/>
              </a:spcAft>
            </a:pPr>
            <a:endParaRPr lang="en-US" altLang="zh-CN" sz="2400" kern="100" dirty="0">
              <a:solidFill>
                <a:srgbClr val="000000"/>
              </a:solidFill>
              <a:latin typeface="Times New Roman" panose="02020603050405020304" pitchFamily="18" charset="0"/>
              <a:cs typeface="Times New Roman" panose="02020603050405020304" pitchFamily="18" charset="0"/>
            </a:endParaRPr>
          </a:p>
        </p:txBody>
      </p:sp>
      <p:sp>
        <p:nvSpPr>
          <p:cNvPr id="5" name="圆角矩形 4"/>
          <p:cNvSpPr/>
          <p:nvPr/>
        </p:nvSpPr>
        <p:spPr>
          <a:xfrm rot="19920000">
            <a:off x="625314" y="1604399"/>
            <a:ext cx="2386965" cy="615315"/>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dirty="0">
                <a:solidFill>
                  <a:srgbClr val="6ABDC6"/>
                </a:solidFill>
              </a:rPr>
              <a:t>Homework</a:t>
            </a:r>
            <a:endParaRPr lang="en-US" altLang="zh-CN" sz="3000" b="1" dirty="0">
              <a:solidFill>
                <a:srgbClr val="6ABDC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lstStyle/>
          <a:p>
            <a:pPr marR="0" defTabSz="914400">
              <a:buClrTx/>
              <a:buSzTx/>
              <a:defRPr/>
            </a:pPr>
            <a:r>
              <a:rPr kumimoji="0" lang="zh-CN" altLang="en-US" sz="44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 </a:t>
            </a:r>
            <a:r>
              <a:rPr kumimoji="0" 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rPr>
              <a:t>            </a:t>
            </a:r>
            <a:endParaRPr kumimoji="0" lang="zh-CN" alt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endParaRPr>
          </a:p>
        </p:txBody>
      </p:sp>
      <p:pic>
        <p:nvPicPr>
          <p:cNvPr id="3" name="Picture 2" descr="/Users/apple/Desktop/高中助教资源库 PPT选择性必修三/PPT-3.jpgPPT-3"/>
          <p:cNvPicPr>
            <a:picLocks noChangeAspect="1" noChangeArrowheads="1"/>
          </p:cNvPicPr>
          <p:nvPr/>
        </p:nvPicPr>
        <p:blipFill>
          <a:blip r:embed="rId1"/>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477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Brainstorming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400110"/>
          </a:xfrm>
          <a:prstGeom prst="rect">
            <a:avLst/>
          </a:prstGeom>
          <a:noFill/>
        </p:spPr>
        <p:txBody>
          <a:bodyPr wrap="square" rtlCol="0">
            <a:spAutoFit/>
          </a:bodyPr>
          <a:p>
            <a:r>
              <a:rPr lang="en-US" altLang="zh-CN" sz="2000" b="1" dirty="0">
                <a:solidFill>
                  <a:srgbClr val="612F02"/>
                </a:solidFill>
              </a:rPr>
              <a:t>1</a:t>
            </a:r>
            <a:r>
              <a:rPr lang="en-US" altLang="zh-CN" b="1" dirty="0"/>
              <a:t>  </a:t>
            </a:r>
            <a:endParaRPr lang="en-US" altLang="zh-CN" b="1" dirty="0"/>
          </a:p>
        </p:txBody>
      </p:sp>
      <p:sp>
        <p:nvSpPr>
          <p:cNvPr id="2" name="文本框 1"/>
          <p:cNvSpPr txBox="1"/>
          <p:nvPr/>
        </p:nvSpPr>
        <p:spPr>
          <a:xfrm>
            <a:off x="229082" y="1367951"/>
            <a:ext cx="13782101" cy="3046095"/>
          </a:xfrm>
          <a:prstGeom prst="rect">
            <a:avLst/>
          </a:prstGeom>
          <a:noFill/>
        </p:spPr>
        <p:txBody>
          <a:bodyPr wrap="square" rtlCol="0">
            <a:spAutoFit/>
          </a:bodyPr>
          <a:p>
            <a:endParaRPr lang="en-US" altLang="zh-CN" sz="3200" dirty="0">
              <a:latin typeface="Times New Roman" panose="02020603050405020304" pitchFamily="18" charset="0"/>
              <a:cs typeface="Times New Roman" panose="02020603050405020304" pitchFamily="18" charset="0"/>
              <a:sym typeface="+mn-ea"/>
            </a:endParaRPr>
          </a:p>
          <a:p>
            <a:r>
              <a:rPr lang="zh-CN" altLang="en-US" sz="3200" dirty="0" smtClean="0">
                <a:latin typeface="Times New Roman" panose="02020603050405020304" pitchFamily="18" charset="0"/>
                <a:cs typeface="Times New Roman" panose="02020603050405020304" pitchFamily="18" charset="0"/>
              </a:rPr>
              <a:t>       插入自选图片和音乐</a:t>
            </a:r>
            <a:endParaRPr lang="en-US" altLang="zh-CN" sz="3200" dirty="0" smtClean="0">
              <a:latin typeface="Times New Roman" panose="02020603050405020304" pitchFamily="18" charset="0"/>
              <a:cs typeface="Times New Roman" panose="02020603050405020304" pitchFamily="18" charset="0"/>
            </a:endParaRPr>
          </a:p>
          <a:p>
            <a:endParaRPr lang="zh-CN" altLang="zh-CN" sz="3200" dirty="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zh-CN" altLang="zh-C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477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Brainstorming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400110"/>
          </a:xfrm>
          <a:prstGeom prst="rect">
            <a:avLst/>
          </a:prstGeom>
          <a:noFill/>
        </p:spPr>
        <p:txBody>
          <a:bodyPr wrap="square" rtlCol="0">
            <a:spAutoFit/>
          </a:bodyPr>
          <a:p>
            <a:r>
              <a:rPr lang="en-US" altLang="zh-CN" sz="2000" b="1" dirty="0">
                <a:solidFill>
                  <a:srgbClr val="612F02"/>
                </a:solidFill>
              </a:rPr>
              <a:t>1</a:t>
            </a:r>
            <a:r>
              <a:rPr lang="en-US" altLang="zh-CN" b="1" dirty="0"/>
              <a:t>  </a:t>
            </a:r>
            <a:endParaRPr lang="en-US" altLang="zh-CN" b="1" dirty="0"/>
          </a:p>
        </p:txBody>
      </p:sp>
      <p:sp>
        <p:nvSpPr>
          <p:cNvPr id="2" name="文本框 1"/>
          <p:cNvSpPr txBox="1"/>
          <p:nvPr/>
        </p:nvSpPr>
        <p:spPr>
          <a:xfrm>
            <a:off x="229082" y="1367951"/>
            <a:ext cx="13782101" cy="6492875"/>
          </a:xfrm>
          <a:prstGeom prst="rect">
            <a:avLst/>
          </a:prstGeom>
          <a:noFill/>
        </p:spPr>
        <p:txBody>
          <a:bodyPr wrap="square" rtlCol="0">
            <a:spAutoFit/>
          </a:bodyPr>
          <a:p>
            <a:endParaRPr lang="en-US" altLang="zh-CN" sz="3200" dirty="0">
              <a:latin typeface="Times New Roman" panose="02020603050405020304" pitchFamily="18" charset="0"/>
              <a:cs typeface="Times New Roman" panose="02020603050405020304" pitchFamily="18" charset="0"/>
              <a:sym typeface="+mn-ea"/>
            </a:endParaRPr>
          </a:p>
          <a:p>
            <a:r>
              <a:rPr lang="en-US" altLang="zh-CN" sz="3200" dirty="0">
                <a:latin typeface="Times New Roman" panose="02020603050405020304" pitchFamily="18" charset="0"/>
                <a:cs typeface="Times New Roman" panose="02020603050405020304" pitchFamily="18" charset="0"/>
                <a:sym typeface="+mn-ea"/>
              </a:rPr>
              <a:t>•How do you feel when you hear the song and watch </a:t>
            </a:r>
            <a:endParaRPr lang="en-US" altLang="zh-CN" sz="3200" dirty="0">
              <a:latin typeface="Times New Roman" panose="02020603050405020304" pitchFamily="18" charset="0"/>
              <a:cs typeface="Times New Roman" panose="02020603050405020304" pitchFamily="18" charset="0"/>
              <a:sym typeface="+mn-ea"/>
            </a:endParaRPr>
          </a:p>
          <a:p>
            <a:r>
              <a:rPr lang="en-US" altLang="zh-CN" sz="3200" dirty="0">
                <a:latin typeface="Times New Roman" panose="02020603050405020304" pitchFamily="18" charset="0"/>
                <a:cs typeface="Times New Roman" panose="02020603050405020304" pitchFamily="18" charset="0"/>
              </a:rPr>
              <a:t>these pictures?</a:t>
            </a:r>
            <a:endParaRPr lang="en-US" altLang="zh-CN" sz="3200" dirty="0">
              <a:latin typeface="Times New Roman" panose="02020603050405020304" pitchFamily="18" charset="0"/>
              <a:cs typeface="Times New Roman" panose="02020603050405020304" pitchFamily="18" charset="0"/>
            </a:endParaRPr>
          </a:p>
          <a:p>
            <a:endParaRPr lang="en-US" altLang="zh-CN" sz="3200" dirty="0">
              <a:latin typeface="Times New Roman" panose="02020603050405020304" pitchFamily="18" charset="0"/>
              <a:cs typeface="Times New Roman" panose="02020603050405020304" pitchFamily="18" charset="0"/>
            </a:endParaRPr>
          </a:p>
          <a:p>
            <a:endParaRPr lang="en-US" altLang="zh-CN" sz="3200" dirty="0">
              <a:latin typeface="Times New Roman" panose="02020603050405020304" pitchFamily="18" charset="0"/>
              <a:cs typeface="Times New Roman" panose="02020603050405020304" pitchFamily="18" charset="0"/>
            </a:endParaRPr>
          </a:p>
          <a:p>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•What words, expressions or saying can you think of</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when we talk about travelling?</a:t>
            </a:r>
            <a:endParaRPr lang="en-US" altLang="zh-CN" sz="3200" dirty="0" smtClean="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zh-CN" altLang="zh-CN" sz="3200" dirty="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zh-CN" altLang="zh-C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9060" y="1195070"/>
            <a:ext cx="5448300" cy="6350"/>
          </a:xfrm>
          <a:prstGeom prst="line">
            <a:avLst/>
          </a:prstGeom>
          <a:solidFill>
            <a:srgbClr val="CEEC72"/>
          </a:solidFill>
          <a:ln w="57150">
            <a:solidFill>
              <a:srgbClr val="CEEC7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175" y="478270"/>
            <a:ext cx="4690745" cy="584775"/>
          </a:xfrm>
          <a:prstGeom prst="rect">
            <a:avLst/>
          </a:prstGeom>
          <a:noFill/>
          <a:ln w="19050">
            <a:noFill/>
          </a:ln>
          <a:extLst>
            <a:ext uri="{909E8E84-426E-40DD-AFC4-6F175D3DCCD1}">
              <a14:hiddenFill xmlns:a14="http://schemas.microsoft.com/office/drawing/2010/main">
                <a:solidFill>
                  <a:srgbClr val="F6DDC5"/>
                </a:solidFill>
              </a14:hiddenFill>
            </a:ext>
          </a:extLst>
        </p:spPr>
        <p:txBody>
          <a:bodyPr wrap="square" rtlCol="0">
            <a:spAutoFit/>
          </a:bodyPr>
          <a:p>
            <a:r>
              <a:rPr lang="en-US" altLang="zh-CN" sz="3200" b="1" dirty="0" smtClean="0">
                <a:solidFill>
                  <a:srgbClr val="612F02"/>
                </a:solidFill>
              </a:rPr>
              <a:t>Brainstorming</a:t>
            </a:r>
            <a:endParaRPr lang="en-US" altLang="zh-CN" sz="3200" b="1" dirty="0">
              <a:solidFill>
                <a:srgbClr val="612F02"/>
              </a:solidFill>
            </a:endParaRPr>
          </a:p>
        </p:txBody>
      </p:sp>
      <p:sp>
        <p:nvSpPr>
          <p:cNvPr id="8" name="矩形 7"/>
          <p:cNvSpPr/>
          <p:nvPr/>
        </p:nvSpPr>
        <p:spPr>
          <a:xfrm rot="2580000">
            <a:off x="237099" y="331025"/>
            <a:ext cx="716915" cy="71564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rot="2580000">
            <a:off x="978835" y="440114"/>
            <a:ext cx="519430" cy="514985"/>
          </a:xfrm>
          <a:prstGeom prst="rect">
            <a:avLst/>
          </a:prstGeom>
          <a:solidFill>
            <a:srgbClr val="CEEC72"/>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238861" y="487791"/>
            <a:ext cx="732790" cy="398780"/>
          </a:xfrm>
          <a:prstGeom prst="rect">
            <a:avLst/>
          </a:prstGeom>
          <a:noFill/>
        </p:spPr>
        <p:txBody>
          <a:bodyPr wrap="none" rtlCol="0">
            <a:spAutoFit/>
          </a:bodyPr>
          <a:p>
            <a:r>
              <a:rPr lang="en-US" altLang="zh-CN" sz="2000" b="1" dirty="0">
                <a:solidFill>
                  <a:srgbClr val="612F02"/>
                </a:solidFill>
              </a:rPr>
              <a:t>Step</a:t>
            </a:r>
            <a:r>
              <a:rPr lang="en-US" altLang="zh-CN" b="1" dirty="0"/>
              <a:t>  </a:t>
            </a:r>
            <a:endParaRPr lang="en-US" altLang="zh-CN" b="1" dirty="0"/>
          </a:p>
        </p:txBody>
      </p:sp>
      <p:sp>
        <p:nvSpPr>
          <p:cNvPr id="12" name="文本框 11"/>
          <p:cNvSpPr txBox="1"/>
          <p:nvPr/>
        </p:nvSpPr>
        <p:spPr>
          <a:xfrm flipH="1">
            <a:off x="1111274" y="497951"/>
            <a:ext cx="383681" cy="400110"/>
          </a:xfrm>
          <a:prstGeom prst="rect">
            <a:avLst/>
          </a:prstGeom>
          <a:noFill/>
        </p:spPr>
        <p:txBody>
          <a:bodyPr wrap="square" rtlCol="0">
            <a:spAutoFit/>
          </a:bodyPr>
          <a:p>
            <a:r>
              <a:rPr lang="en-US" altLang="zh-CN" sz="2000" b="1" dirty="0">
                <a:solidFill>
                  <a:srgbClr val="612F02"/>
                </a:solidFill>
              </a:rPr>
              <a:t>1</a:t>
            </a:r>
            <a:r>
              <a:rPr lang="en-US" altLang="zh-CN" b="1" dirty="0"/>
              <a:t>  </a:t>
            </a:r>
            <a:endParaRPr lang="en-US" altLang="zh-CN" b="1" dirty="0"/>
          </a:p>
        </p:txBody>
      </p:sp>
      <p:sp>
        <p:nvSpPr>
          <p:cNvPr id="6" name="任意多边形 5"/>
          <p:cNvSpPr/>
          <p:nvPr/>
        </p:nvSpPr>
        <p:spPr>
          <a:xfrm>
            <a:off x="4299585" y="3117850"/>
            <a:ext cx="3834765" cy="901065"/>
          </a:xfrm>
          <a:custGeom>
            <a:avLst/>
            <a:gdLst>
              <a:gd name="connsiteX0" fmla="*/ 0 w 2405390"/>
              <a:gd name="connsiteY0" fmla="*/ 192431 h 1924312"/>
              <a:gd name="connsiteX1" fmla="*/ 192431 w 2405390"/>
              <a:gd name="connsiteY1" fmla="*/ 0 h 1924312"/>
              <a:gd name="connsiteX2" fmla="*/ 2212959 w 2405390"/>
              <a:gd name="connsiteY2" fmla="*/ 0 h 1924312"/>
              <a:gd name="connsiteX3" fmla="*/ 2405390 w 2405390"/>
              <a:gd name="connsiteY3" fmla="*/ 192431 h 1924312"/>
              <a:gd name="connsiteX4" fmla="*/ 2405390 w 2405390"/>
              <a:gd name="connsiteY4" fmla="*/ 1731881 h 1924312"/>
              <a:gd name="connsiteX5" fmla="*/ 2212959 w 2405390"/>
              <a:gd name="connsiteY5" fmla="*/ 1924312 h 1924312"/>
              <a:gd name="connsiteX6" fmla="*/ 192431 w 2405390"/>
              <a:gd name="connsiteY6" fmla="*/ 1924312 h 1924312"/>
              <a:gd name="connsiteX7" fmla="*/ 0 w 2405390"/>
              <a:gd name="connsiteY7" fmla="*/ 1731881 h 1924312"/>
              <a:gd name="connsiteX8" fmla="*/ 0 w 2405390"/>
              <a:gd name="connsiteY8" fmla="*/ 192431 h 192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5390" h="1924312">
                <a:moveTo>
                  <a:pt x="0" y="192431"/>
                </a:moveTo>
                <a:cubicBezTo>
                  <a:pt x="0" y="86154"/>
                  <a:pt x="86154" y="0"/>
                  <a:pt x="192431" y="0"/>
                </a:cubicBezTo>
                <a:lnTo>
                  <a:pt x="2212959" y="0"/>
                </a:lnTo>
                <a:cubicBezTo>
                  <a:pt x="2319236" y="0"/>
                  <a:pt x="2405390" y="86154"/>
                  <a:pt x="2405390" y="192431"/>
                </a:cubicBezTo>
                <a:lnTo>
                  <a:pt x="2405390" y="1731881"/>
                </a:lnTo>
                <a:cubicBezTo>
                  <a:pt x="2405390" y="1838158"/>
                  <a:pt x="2319236" y="1924312"/>
                  <a:pt x="2212959" y="1924312"/>
                </a:cubicBezTo>
                <a:lnTo>
                  <a:pt x="192431" y="1924312"/>
                </a:lnTo>
                <a:cubicBezTo>
                  <a:pt x="86154" y="1924312"/>
                  <a:pt x="0" y="1838158"/>
                  <a:pt x="0" y="1731881"/>
                </a:cubicBezTo>
                <a:lnTo>
                  <a:pt x="0" y="192431"/>
                </a:lnTo>
                <a:close/>
              </a:path>
            </a:pathLst>
          </a:custGeom>
          <a:gradFill>
            <a:gsLst>
              <a:gs pos="100000">
                <a:srgbClr val="9EE256"/>
              </a:gs>
              <a:gs pos="100000">
                <a:srgbClr val="52762D"/>
              </a:gs>
            </a:gsLst>
            <a:lin ang="0" scaled="0"/>
          </a:gradFill>
          <a:ln>
            <a:noFill/>
          </a:ln>
          <a:effectLst/>
          <a:scene3d>
            <a:camera prst="orthographicFront"/>
            <a:lightRig rig="flat" dir="t"/>
          </a:scene3d>
          <a:sp3d prstMaterial="plastic">
            <a:bevelT w="120900" h="88900"/>
            <a:bevelB w="88900" h="31750" prst="angle"/>
          </a:sp3d>
        </p:spPr>
        <p:txBody>
          <a:bodyPr spcFirstLastPara="0" vert="horz" wrap="square" lIns="109701" tIns="109701" rIns="109701" bIns="109701" numCol="1" spcCol="1270" anchor="ctr" anchorCtr="0">
            <a:noAutofit/>
          </a:bodyPr>
          <a:p>
            <a:pPr marL="0" marR="0" lvl="0" indent="0" algn="ctr" defTabSz="1244600" eaLnBrk="1" fontAlgn="auto" latinLnBrk="0" hangingPunct="1">
              <a:lnSpc>
                <a:spcPct val="90000"/>
              </a:lnSpc>
              <a:spcBef>
                <a:spcPts val="0"/>
              </a:spcBef>
              <a:spcAft>
                <a:spcPct val="35000"/>
              </a:spcAft>
              <a:buClrTx/>
              <a:buSzTx/>
              <a:buFontTx/>
              <a:buNone/>
              <a:defRPr/>
            </a:pPr>
            <a:r>
              <a:rPr kumimoji="0" lang="en-US" altLang="zh-CN" sz="2400" b="1" i="0" u="none" strike="noStrike" kern="0" cap="none" spc="0" normalizeH="0" baseline="0" noProof="0" smtClean="0">
                <a:ln>
                  <a:noFill/>
                </a:ln>
                <a:solidFill>
                  <a:schemeClr val="tx1">
                    <a:lumMod val="50000"/>
                  </a:schemeClr>
                </a:solidFill>
                <a:effectLst/>
                <a:uLnTx/>
                <a:uFillTx/>
                <a:latin typeface="Times New Roman" panose="02020603050405020304" pitchFamily="18" charset="0"/>
                <a:cs typeface="Times New Roman" panose="02020603050405020304" pitchFamily="18" charset="0"/>
              </a:rPr>
              <a:t>How do you feel when you go on a trip?</a:t>
            </a:r>
            <a:endParaRPr kumimoji="0" lang="en-US" altLang="zh-CN" sz="2400" b="1" i="0" u="none" strike="noStrike" kern="0" cap="none" spc="0" normalizeH="0" baseline="0" noProof="0" smtClean="0">
              <a:ln>
                <a:noFill/>
              </a:ln>
              <a:solidFill>
                <a:schemeClr val="tx1">
                  <a:lumMod val="50000"/>
                </a:schemeClr>
              </a:solidFill>
              <a:effectLst/>
              <a:uLnTx/>
              <a:uFillTx/>
              <a:latin typeface="Times New Roman" panose="02020603050405020304" pitchFamily="18" charset="0"/>
              <a:cs typeface="Times New Roman" panose="02020603050405020304" pitchFamily="18" charset="0"/>
            </a:endParaRPr>
          </a:p>
        </p:txBody>
      </p:sp>
      <p:sp>
        <p:nvSpPr>
          <p:cNvPr id="2" name="文本框 1"/>
          <p:cNvSpPr txBox="1"/>
          <p:nvPr/>
        </p:nvSpPr>
        <p:spPr>
          <a:xfrm>
            <a:off x="403707" y="1306991"/>
            <a:ext cx="13782101" cy="3538220"/>
          </a:xfrm>
          <a:prstGeom prst="rect">
            <a:avLst/>
          </a:prstGeom>
          <a:noFill/>
        </p:spPr>
        <p:txBody>
          <a:bodyPr wrap="square" rtlCol="0">
            <a:spAutoFit/>
          </a:bodyPr>
          <a:p>
            <a:r>
              <a:rPr lang="en-US" altLang="zh-CN" sz="3200" dirty="0">
                <a:latin typeface="Times New Roman" panose="02020603050405020304" pitchFamily="18" charset="0"/>
                <a:cs typeface="Times New Roman" panose="02020603050405020304" pitchFamily="18" charset="0"/>
              </a:rPr>
              <a:t>•What words, expressions or saying can you think of</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when we talk about travelling?</a:t>
            </a:r>
            <a:endParaRPr lang="en-US" altLang="zh-CN" sz="3200" dirty="0" smtClean="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zh-CN" altLang="zh-CN" sz="3200" dirty="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zh-CN" altLang="zh-CN" sz="3200" dirty="0">
              <a:latin typeface="Times New Roman" panose="02020603050405020304" pitchFamily="18" charset="0"/>
              <a:cs typeface="Times New Roman" panose="02020603050405020304" pitchFamily="18" charset="0"/>
            </a:endParaRPr>
          </a:p>
        </p:txBody>
      </p:sp>
      <p:sp>
        <p:nvSpPr>
          <p:cNvPr id="3" name="任意多边形 2"/>
          <p:cNvSpPr/>
          <p:nvPr/>
        </p:nvSpPr>
        <p:spPr>
          <a:xfrm>
            <a:off x="165735" y="2849245"/>
            <a:ext cx="3480435" cy="966470"/>
          </a:xfrm>
          <a:custGeom>
            <a:avLst/>
            <a:gdLst>
              <a:gd name="connsiteX0" fmla="*/ 0 w 2658317"/>
              <a:gd name="connsiteY0" fmla="*/ 192431 h 1924312"/>
              <a:gd name="connsiteX1" fmla="*/ 192431 w 2658317"/>
              <a:gd name="connsiteY1" fmla="*/ 0 h 1924312"/>
              <a:gd name="connsiteX2" fmla="*/ 2465886 w 2658317"/>
              <a:gd name="connsiteY2" fmla="*/ 0 h 1924312"/>
              <a:gd name="connsiteX3" fmla="*/ 2658317 w 2658317"/>
              <a:gd name="connsiteY3" fmla="*/ 192431 h 1924312"/>
              <a:gd name="connsiteX4" fmla="*/ 2658317 w 2658317"/>
              <a:gd name="connsiteY4" fmla="*/ 1731881 h 1924312"/>
              <a:gd name="connsiteX5" fmla="*/ 2465886 w 2658317"/>
              <a:gd name="connsiteY5" fmla="*/ 1924312 h 1924312"/>
              <a:gd name="connsiteX6" fmla="*/ 192431 w 2658317"/>
              <a:gd name="connsiteY6" fmla="*/ 1924312 h 1924312"/>
              <a:gd name="connsiteX7" fmla="*/ 0 w 2658317"/>
              <a:gd name="connsiteY7" fmla="*/ 1731881 h 1924312"/>
              <a:gd name="connsiteX8" fmla="*/ 0 w 2658317"/>
              <a:gd name="connsiteY8" fmla="*/ 192431 h 192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8317" h="1924312">
                <a:moveTo>
                  <a:pt x="0" y="192431"/>
                </a:moveTo>
                <a:cubicBezTo>
                  <a:pt x="0" y="86154"/>
                  <a:pt x="86154" y="0"/>
                  <a:pt x="192431" y="0"/>
                </a:cubicBezTo>
                <a:lnTo>
                  <a:pt x="2465886" y="0"/>
                </a:lnTo>
                <a:cubicBezTo>
                  <a:pt x="2572163" y="0"/>
                  <a:pt x="2658317" y="86154"/>
                  <a:pt x="2658317" y="192431"/>
                </a:cubicBezTo>
                <a:lnTo>
                  <a:pt x="2658317" y="1731881"/>
                </a:lnTo>
                <a:cubicBezTo>
                  <a:pt x="2658317" y="1838158"/>
                  <a:pt x="2572163" y="1924312"/>
                  <a:pt x="2465886" y="1924312"/>
                </a:cubicBezTo>
                <a:lnTo>
                  <a:pt x="192431" y="1924312"/>
                </a:lnTo>
                <a:cubicBezTo>
                  <a:pt x="86154" y="1924312"/>
                  <a:pt x="0" y="1838158"/>
                  <a:pt x="0" y="1731881"/>
                </a:cubicBezTo>
                <a:lnTo>
                  <a:pt x="0" y="192431"/>
                </a:lnTo>
                <a:close/>
              </a:path>
            </a:pathLst>
          </a:custGeom>
          <a:gradFill>
            <a:gsLst>
              <a:gs pos="100000">
                <a:srgbClr val="9EE256"/>
              </a:gs>
              <a:gs pos="100000">
                <a:srgbClr val="52762D"/>
              </a:gs>
            </a:gsLst>
            <a:lin ang="0" scaled="0"/>
          </a:gradFill>
          <a:ln>
            <a:noFill/>
          </a:ln>
          <a:effectLst/>
          <a:scene3d>
            <a:camera prst="orthographicFront"/>
            <a:lightRig rig="flat" dir="t"/>
          </a:scene3d>
          <a:sp3d prstMaterial="plastic">
            <a:bevelT w="120900" h="88900"/>
            <a:bevelB w="88900" h="31750" prst="angle"/>
          </a:sp3d>
        </p:spPr>
        <p:txBody>
          <a:bodyPr spcFirstLastPara="0" vert="horz" wrap="square" lIns="109701" tIns="109701" rIns="109701" bIns="109701" numCol="1" spcCol="1270" anchor="ctr" anchorCtr="0">
            <a:noAutofit/>
          </a:bodyPr>
          <a:p>
            <a:pPr marL="0" marR="0" lvl="0" indent="0" algn="ctr" defTabSz="1244600" eaLnBrk="1" fontAlgn="auto" latinLnBrk="0" hangingPunct="1">
              <a:lnSpc>
                <a:spcPct val="90000"/>
              </a:lnSpc>
              <a:spcBef>
                <a:spcPts val="0"/>
              </a:spcBef>
              <a:spcAft>
                <a:spcPct val="35000"/>
              </a:spcAft>
              <a:buClrTx/>
              <a:buSzTx/>
              <a:buFontTx/>
              <a:buNone/>
              <a:defRPr/>
            </a:pPr>
            <a:r>
              <a:rPr kumimoji="0" lang="en-US" altLang="zh-CN" sz="2400" b="1" i="0" u="none" strike="noStrike" kern="0" cap="none" spc="0" normalizeH="0" baseline="0" noProof="0" smtClean="0">
                <a:ln>
                  <a:noFill/>
                </a:ln>
                <a:solidFill>
                  <a:schemeClr val="tx1">
                    <a:lumMod val="50000"/>
                  </a:schemeClr>
                </a:solidFill>
                <a:effectLst/>
                <a:uLnTx/>
                <a:uFillTx/>
                <a:latin typeface="Times New Roman" panose="02020603050405020304" pitchFamily="18" charset="0"/>
                <a:cs typeface="Times New Roman" panose="02020603050405020304" pitchFamily="18" charset="0"/>
              </a:rPr>
              <a:t>What do you usually do while travelling?</a:t>
            </a:r>
            <a:endParaRPr kumimoji="0" lang="en-US" altLang="zh-CN" sz="2400" b="1" i="0" u="none" strike="noStrike" kern="0" cap="none" spc="0" normalizeH="0" baseline="0" noProof="0" smtClean="0">
              <a:ln>
                <a:noFill/>
              </a:ln>
              <a:solidFill>
                <a:schemeClr val="tx1">
                  <a:lumMod val="50000"/>
                </a:schemeClr>
              </a:solidFill>
              <a:effectLst/>
              <a:uLnTx/>
              <a:uFillTx/>
              <a:latin typeface="Times New Roman" panose="02020603050405020304" pitchFamily="18" charset="0"/>
              <a:cs typeface="Times New Roman" panose="02020603050405020304" pitchFamily="18" charset="0"/>
            </a:endParaRPr>
          </a:p>
        </p:txBody>
      </p:sp>
      <p:sp>
        <p:nvSpPr>
          <p:cNvPr id="10" name="任意多边形 9"/>
          <p:cNvSpPr/>
          <p:nvPr/>
        </p:nvSpPr>
        <p:spPr>
          <a:xfrm>
            <a:off x="1494790" y="4398010"/>
            <a:ext cx="3247390" cy="977265"/>
          </a:xfrm>
          <a:custGeom>
            <a:avLst/>
            <a:gdLst>
              <a:gd name="connsiteX0" fmla="*/ 0 w 2405390"/>
              <a:gd name="connsiteY0" fmla="*/ 192431 h 1924312"/>
              <a:gd name="connsiteX1" fmla="*/ 192431 w 2405390"/>
              <a:gd name="connsiteY1" fmla="*/ 0 h 1924312"/>
              <a:gd name="connsiteX2" fmla="*/ 2212959 w 2405390"/>
              <a:gd name="connsiteY2" fmla="*/ 0 h 1924312"/>
              <a:gd name="connsiteX3" fmla="*/ 2405390 w 2405390"/>
              <a:gd name="connsiteY3" fmla="*/ 192431 h 1924312"/>
              <a:gd name="connsiteX4" fmla="*/ 2405390 w 2405390"/>
              <a:gd name="connsiteY4" fmla="*/ 1731881 h 1924312"/>
              <a:gd name="connsiteX5" fmla="*/ 2212959 w 2405390"/>
              <a:gd name="connsiteY5" fmla="*/ 1924312 h 1924312"/>
              <a:gd name="connsiteX6" fmla="*/ 192431 w 2405390"/>
              <a:gd name="connsiteY6" fmla="*/ 1924312 h 1924312"/>
              <a:gd name="connsiteX7" fmla="*/ 0 w 2405390"/>
              <a:gd name="connsiteY7" fmla="*/ 1731881 h 1924312"/>
              <a:gd name="connsiteX8" fmla="*/ 0 w 2405390"/>
              <a:gd name="connsiteY8" fmla="*/ 192431 h 192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5390" h="1924312">
                <a:moveTo>
                  <a:pt x="0" y="192431"/>
                </a:moveTo>
                <a:cubicBezTo>
                  <a:pt x="0" y="86154"/>
                  <a:pt x="86154" y="0"/>
                  <a:pt x="192431" y="0"/>
                </a:cubicBezTo>
                <a:lnTo>
                  <a:pt x="2212959" y="0"/>
                </a:lnTo>
                <a:cubicBezTo>
                  <a:pt x="2319236" y="0"/>
                  <a:pt x="2405390" y="86154"/>
                  <a:pt x="2405390" y="192431"/>
                </a:cubicBezTo>
                <a:lnTo>
                  <a:pt x="2405390" y="1731881"/>
                </a:lnTo>
                <a:cubicBezTo>
                  <a:pt x="2405390" y="1838158"/>
                  <a:pt x="2319236" y="1924312"/>
                  <a:pt x="2212959" y="1924312"/>
                </a:cubicBezTo>
                <a:lnTo>
                  <a:pt x="192431" y="1924312"/>
                </a:lnTo>
                <a:cubicBezTo>
                  <a:pt x="86154" y="1924312"/>
                  <a:pt x="0" y="1838158"/>
                  <a:pt x="0" y="1731881"/>
                </a:cubicBezTo>
                <a:lnTo>
                  <a:pt x="0" y="192431"/>
                </a:lnTo>
                <a:close/>
              </a:path>
            </a:pathLst>
          </a:custGeom>
          <a:solidFill>
            <a:srgbClr val="CEEC72"/>
          </a:solidFill>
          <a:ln>
            <a:noFill/>
          </a:ln>
          <a:effectLst/>
          <a:scene3d>
            <a:camera prst="orthographicFront"/>
            <a:lightRig rig="flat" dir="t"/>
          </a:scene3d>
          <a:sp3d prstMaterial="plastic">
            <a:bevelT w="120900" h="88900"/>
            <a:bevelB w="88900" h="31750" prst="angle"/>
          </a:sp3d>
        </p:spPr>
        <p:txBody>
          <a:bodyPr spcFirstLastPara="0" vert="horz" wrap="square" lIns="109701" tIns="109701" rIns="109701" bIns="109701" numCol="1" spcCol="1270" anchor="ctr" anchorCtr="0">
            <a:noAutofit/>
          </a:bodyPr>
          <a:p>
            <a:pPr marL="0" marR="0" lvl="0" indent="0" algn="ctr" defTabSz="1244600" eaLnBrk="1" fontAlgn="auto" latinLnBrk="0" hangingPunct="1">
              <a:lnSpc>
                <a:spcPct val="90000"/>
              </a:lnSpc>
              <a:spcBef>
                <a:spcPts val="0"/>
              </a:spcBef>
              <a:spcAft>
                <a:spcPct val="35000"/>
              </a:spcAft>
              <a:buClrTx/>
              <a:buSzTx/>
              <a:buFontTx/>
              <a:buNone/>
              <a:defRPr/>
            </a:pPr>
            <a:r>
              <a:rPr kumimoji="0" lang="en-US" altLang="zh-CN" sz="2400" b="1" i="0" u="none" strike="noStrike" kern="0" cap="none" spc="0" normalizeH="0" baseline="0" noProof="0" smtClean="0">
                <a:ln>
                  <a:noFill/>
                </a:ln>
                <a:solidFill>
                  <a:schemeClr val="tx1">
                    <a:lumMod val="50000"/>
                  </a:schemeClr>
                </a:solidFill>
                <a:effectLst/>
                <a:uLnTx/>
                <a:uFillTx/>
                <a:latin typeface="Times New Roman" panose="02020603050405020304" pitchFamily="18" charset="0"/>
                <a:cs typeface="Times New Roman" panose="02020603050405020304" pitchFamily="18" charset="0"/>
              </a:rPr>
              <a:t>What attracts you most when you travel?</a:t>
            </a:r>
            <a:endParaRPr kumimoji="0" lang="en-US" altLang="zh-CN" sz="2400" b="1" i="0" u="none" strike="noStrike" kern="0" cap="none" spc="0" normalizeH="0" baseline="0" noProof="0" smtClean="0">
              <a:ln>
                <a:noFill/>
              </a:ln>
              <a:solidFill>
                <a:schemeClr val="tx1">
                  <a:lumMod val="50000"/>
                </a:schemeClr>
              </a:solidFill>
              <a:effectLst/>
              <a:uLnTx/>
              <a:uFillTx/>
              <a:latin typeface="Times New Roman" panose="02020603050405020304" pitchFamily="18" charset="0"/>
              <a:cs typeface="Times New Roman" panose="02020603050405020304" pitchFamily="18" charset="0"/>
            </a:endParaRPr>
          </a:p>
        </p:txBody>
      </p:sp>
      <p:sp>
        <p:nvSpPr>
          <p:cNvPr id="15" name="任意多边形 14"/>
          <p:cNvSpPr/>
          <p:nvPr/>
        </p:nvSpPr>
        <p:spPr>
          <a:xfrm>
            <a:off x="5313680" y="4664075"/>
            <a:ext cx="3180715" cy="881380"/>
          </a:xfrm>
          <a:custGeom>
            <a:avLst/>
            <a:gdLst>
              <a:gd name="connsiteX0" fmla="*/ 0 w 2405390"/>
              <a:gd name="connsiteY0" fmla="*/ 192431 h 1924312"/>
              <a:gd name="connsiteX1" fmla="*/ 192431 w 2405390"/>
              <a:gd name="connsiteY1" fmla="*/ 0 h 1924312"/>
              <a:gd name="connsiteX2" fmla="*/ 2212959 w 2405390"/>
              <a:gd name="connsiteY2" fmla="*/ 0 h 1924312"/>
              <a:gd name="connsiteX3" fmla="*/ 2405390 w 2405390"/>
              <a:gd name="connsiteY3" fmla="*/ 192431 h 1924312"/>
              <a:gd name="connsiteX4" fmla="*/ 2405390 w 2405390"/>
              <a:gd name="connsiteY4" fmla="*/ 1731881 h 1924312"/>
              <a:gd name="connsiteX5" fmla="*/ 2212959 w 2405390"/>
              <a:gd name="connsiteY5" fmla="*/ 1924312 h 1924312"/>
              <a:gd name="connsiteX6" fmla="*/ 192431 w 2405390"/>
              <a:gd name="connsiteY6" fmla="*/ 1924312 h 1924312"/>
              <a:gd name="connsiteX7" fmla="*/ 0 w 2405390"/>
              <a:gd name="connsiteY7" fmla="*/ 1731881 h 1924312"/>
              <a:gd name="connsiteX8" fmla="*/ 0 w 2405390"/>
              <a:gd name="connsiteY8" fmla="*/ 192431 h 192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5390" h="1924312">
                <a:moveTo>
                  <a:pt x="0" y="192431"/>
                </a:moveTo>
                <a:cubicBezTo>
                  <a:pt x="0" y="86154"/>
                  <a:pt x="86154" y="0"/>
                  <a:pt x="192431" y="0"/>
                </a:cubicBezTo>
                <a:lnTo>
                  <a:pt x="2212959" y="0"/>
                </a:lnTo>
                <a:cubicBezTo>
                  <a:pt x="2319236" y="0"/>
                  <a:pt x="2405390" y="86154"/>
                  <a:pt x="2405390" y="192431"/>
                </a:cubicBezTo>
                <a:lnTo>
                  <a:pt x="2405390" y="1731881"/>
                </a:lnTo>
                <a:cubicBezTo>
                  <a:pt x="2405390" y="1838158"/>
                  <a:pt x="2319236" y="1924312"/>
                  <a:pt x="2212959" y="1924312"/>
                </a:cubicBezTo>
                <a:lnTo>
                  <a:pt x="192431" y="1924312"/>
                </a:lnTo>
                <a:cubicBezTo>
                  <a:pt x="86154" y="1924312"/>
                  <a:pt x="0" y="1838158"/>
                  <a:pt x="0" y="1731881"/>
                </a:cubicBezTo>
                <a:lnTo>
                  <a:pt x="0" y="192431"/>
                </a:lnTo>
                <a:close/>
              </a:path>
            </a:pathLst>
          </a:custGeom>
          <a:solidFill>
            <a:srgbClr val="CEEC72"/>
          </a:solidFill>
          <a:ln>
            <a:noFill/>
          </a:ln>
          <a:effectLst/>
          <a:scene3d>
            <a:camera prst="orthographicFront"/>
            <a:lightRig rig="flat" dir="t"/>
          </a:scene3d>
          <a:sp3d prstMaterial="plastic">
            <a:bevelT w="120900" h="88900"/>
            <a:bevelB w="88900" h="31750" prst="angle"/>
          </a:sp3d>
        </p:spPr>
        <p:txBody>
          <a:bodyPr spcFirstLastPara="0" vert="horz" wrap="square" lIns="109701" tIns="109701" rIns="109701" bIns="109701" numCol="1" spcCol="1270" anchor="ctr" anchorCtr="0">
            <a:noAutofit/>
          </a:bodyPr>
          <a:p>
            <a:pPr marL="0" marR="0" lvl="0" indent="0" algn="ctr" defTabSz="1244600" eaLnBrk="1" fontAlgn="auto" latinLnBrk="0" hangingPunct="1">
              <a:lnSpc>
                <a:spcPct val="90000"/>
              </a:lnSpc>
              <a:spcBef>
                <a:spcPts val="0"/>
              </a:spcBef>
              <a:spcAft>
                <a:spcPct val="35000"/>
              </a:spcAft>
              <a:buClrTx/>
              <a:buSzTx/>
              <a:buFontTx/>
              <a:buNone/>
              <a:defRPr/>
            </a:pPr>
            <a:r>
              <a:rPr kumimoji="0" lang="en-US" altLang="zh-CN" sz="2400" b="1" i="0" u="none" strike="noStrike" kern="0" cap="none" spc="0" normalizeH="0" baseline="0" noProof="0" smtClean="0">
                <a:ln>
                  <a:noFill/>
                </a:ln>
                <a:solidFill>
                  <a:schemeClr val="tx1">
                    <a:lumMod val="50000"/>
                  </a:schemeClr>
                </a:solidFill>
                <a:effectLst/>
                <a:uLnTx/>
                <a:uFillTx/>
                <a:latin typeface="Times New Roman" panose="02020603050405020304" pitchFamily="18" charset="0"/>
                <a:cs typeface="Times New Roman" panose="02020603050405020304" pitchFamily="18" charset="0"/>
              </a:rPr>
              <a:t>What benefits can travelling bring us?...</a:t>
            </a:r>
            <a:endParaRPr kumimoji="0" lang="en-US" altLang="zh-CN" sz="2400" b="1" i="0" u="none" strike="noStrike" kern="0" cap="none" spc="0" normalizeH="0" baseline="0" noProof="0" smtClean="0">
              <a:ln>
                <a:noFill/>
              </a:ln>
              <a:solidFill>
                <a:schemeClr val="tx1">
                  <a:lumMod val="50000"/>
                </a:scheme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bldLvl="0" animBg="1"/>
      <p:bldP spid="10" grpId="1" animBg="1"/>
      <p:bldP spid="6" grpId="0" animBg="1"/>
      <p:bldP spid="6" grpId="1" animBg="1"/>
      <p:bldP spid="15" grpId="0" bldLvl="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370864" y="980720"/>
            <a:ext cx="2424188" cy="1890084"/>
            <a:chOff x="1312486" y="3564877"/>
            <a:chExt cx="1440160" cy="1039455"/>
          </a:xfrm>
        </p:grpSpPr>
        <p:sp>
          <p:nvSpPr>
            <p:cNvPr id="9" name="任意多边形 8"/>
            <p:cNvSpPr/>
            <p:nvPr/>
          </p:nvSpPr>
          <p:spPr>
            <a:xfrm>
              <a:off x="1482697" y="3564877"/>
              <a:ext cx="1099738" cy="1039455"/>
            </a:xfrm>
            <a:custGeom>
              <a:avLst/>
              <a:gdLst>
                <a:gd name="connsiteX0" fmla="*/ 0 w 1039456"/>
                <a:gd name="connsiteY0" fmla="*/ 519728 h 1039456"/>
                <a:gd name="connsiteX1" fmla="*/ 519728 w 1039456"/>
                <a:gd name="connsiteY1" fmla="*/ 0 h 1039456"/>
                <a:gd name="connsiteX2" fmla="*/ 1039456 w 1039456"/>
                <a:gd name="connsiteY2" fmla="*/ 519728 h 1039456"/>
                <a:gd name="connsiteX3" fmla="*/ 519728 w 1039456"/>
                <a:gd name="connsiteY3" fmla="*/ 1039456 h 1039456"/>
                <a:gd name="connsiteX4" fmla="*/ 0 w 1039456"/>
                <a:gd name="connsiteY4" fmla="*/ 519728 h 103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456" h="1039456">
                  <a:moveTo>
                    <a:pt x="0" y="519728"/>
                  </a:moveTo>
                  <a:cubicBezTo>
                    <a:pt x="0" y="232690"/>
                    <a:pt x="232690" y="0"/>
                    <a:pt x="519728" y="0"/>
                  </a:cubicBezTo>
                  <a:cubicBezTo>
                    <a:pt x="806766" y="0"/>
                    <a:pt x="1039456" y="232690"/>
                    <a:pt x="1039456" y="519728"/>
                  </a:cubicBezTo>
                  <a:cubicBezTo>
                    <a:pt x="1039456" y="806766"/>
                    <a:pt x="806766" y="1039456"/>
                    <a:pt x="519728" y="1039456"/>
                  </a:cubicBezTo>
                  <a:cubicBezTo>
                    <a:pt x="232690" y="1039456"/>
                    <a:pt x="0" y="806766"/>
                    <a:pt x="0" y="519728"/>
                  </a:cubicBezTo>
                  <a:close/>
                </a:path>
              </a:pathLst>
            </a:custGeom>
            <a:solidFill>
              <a:srgbClr val="CEEC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925" tIns="164925" rIns="164925" bIns="164925" numCol="1" spcCol="1270" anchor="ctr" anchorCtr="0">
              <a:noAutofit/>
            </a:bodyPr>
            <a:lstStyle/>
            <a:p>
              <a:pPr lvl="0" algn="ctr" defTabSz="889000">
                <a:lnSpc>
                  <a:spcPct val="90000"/>
                </a:lnSpc>
                <a:spcBef>
                  <a:spcPct val="0"/>
                </a:spcBef>
                <a:spcAft>
                  <a:spcPct val="35000"/>
                </a:spcAft>
              </a:pPr>
              <a:endParaRPr lang="zh-CN" altLang="en-US" sz="2000" b="1" kern="1200">
                <a:latin typeface="Times New Roman" panose="02020603050405020304" pitchFamily="18" charset="0"/>
                <a:cs typeface="Times New Roman" panose="02020603050405020304" pitchFamily="18" charset="0"/>
              </a:endParaRPr>
            </a:p>
          </p:txBody>
        </p:sp>
        <p:sp>
          <p:nvSpPr>
            <p:cNvPr id="11" name="文本框 10"/>
            <p:cNvSpPr txBox="1"/>
            <p:nvPr/>
          </p:nvSpPr>
          <p:spPr>
            <a:xfrm>
              <a:off x="1312486" y="3957789"/>
              <a:ext cx="1440160" cy="253184"/>
            </a:xfrm>
            <a:prstGeom prst="rect">
              <a:avLst/>
            </a:prstGeom>
            <a:noFill/>
          </p:spPr>
          <p:txBody>
            <a:bodyPr wrap="square" rtlCol="0">
              <a:spAutoFit/>
            </a:bodyPr>
            <a:lstStyle/>
            <a:p>
              <a:pPr algn="ctr"/>
              <a:r>
                <a:rPr lang="en-US" sz="2400" b="1" dirty="0" smtClean="0">
                  <a:solidFill>
                    <a:srgbClr val="CB8611"/>
                  </a:solidFill>
                  <a:latin typeface="Arial Black" panose="020B0A04020102020204" pitchFamily="34" charset="0"/>
                  <a:cs typeface="Times New Roman" panose="02020603050405020304" pitchFamily="18" charset="0"/>
                </a:rPr>
                <a:t>Travelling</a:t>
              </a:r>
              <a:endParaRPr lang="en-US" sz="2400" b="1" dirty="0" smtClean="0">
                <a:solidFill>
                  <a:srgbClr val="CB8611"/>
                </a:solidFill>
                <a:latin typeface="Arial Black" panose="020B0A04020102020204" pitchFamily="34" charset="0"/>
                <a:cs typeface="Times New Roman" panose="02020603050405020304" pitchFamily="18" charset="0"/>
              </a:endParaRPr>
            </a:p>
          </p:txBody>
        </p:sp>
      </p:grpSp>
      <p:sp>
        <p:nvSpPr>
          <p:cNvPr id="2" name="文本框 1"/>
          <p:cNvSpPr txBox="1"/>
          <p:nvPr/>
        </p:nvSpPr>
        <p:spPr>
          <a:xfrm>
            <a:off x="5132070" y="3990340"/>
            <a:ext cx="4082415" cy="1198880"/>
          </a:xfrm>
          <a:prstGeom prst="rect">
            <a:avLst/>
          </a:prstGeom>
          <a:solidFill>
            <a:srgbClr val="CEEC72"/>
          </a:solidFill>
          <a:ln>
            <a:solidFill>
              <a:srgbClr val="92D050"/>
            </a:solidFill>
          </a:ln>
        </p:spPr>
        <p:txBody>
          <a:bodyPr wrap="square" rtlCol="0">
            <a:spAutoFit/>
          </a:bodyPr>
          <a:p>
            <a:r>
              <a:rPr lang="en-US" altLang="zh-CN" sz="2400" b="1" dirty="0">
                <a:solidFill>
                  <a:schemeClr val="tx1"/>
                </a:solidFill>
                <a:latin typeface="Times New Roman" panose="02020603050405020304" pitchFamily="18" charset="0"/>
                <a:cs typeface="Times New Roman" panose="02020603050405020304" pitchFamily="18" charset="0"/>
              </a:rPr>
              <a:t>You can either travel or read,</a:t>
            </a:r>
            <a:endParaRPr lang="en-US" altLang="zh-CN" sz="2400" b="1" dirty="0">
              <a:solidFill>
                <a:schemeClr val="tx1"/>
              </a:solidFill>
              <a:latin typeface="Times New Roman" panose="02020603050405020304" pitchFamily="18" charset="0"/>
              <a:cs typeface="Times New Roman" panose="02020603050405020304" pitchFamily="18" charset="0"/>
            </a:endParaRPr>
          </a:p>
          <a:p>
            <a:r>
              <a:rPr lang="en-US" altLang="zh-CN" sz="2400" b="1" dirty="0">
                <a:solidFill>
                  <a:schemeClr val="tx1"/>
                </a:solidFill>
                <a:latin typeface="Times New Roman" panose="02020603050405020304" pitchFamily="18" charset="0"/>
                <a:cs typeface="Times New Roman" panose="02020603050405020304" pitchFamily="18" charset="0"/>
              </a:rPr>
              <a:t> and either your body or soul </a:t>
            </a:r>
            <a:endParaRPr lang="en-US" altLang="zh-CN" sz="2400" b="1" dirty="0">
              <a:solidFill>
                <a:schemeClr val="tx1"/>
              </a:solidFill>
              <a:latin typeface="Times New Roman" panose="02020603050405020304" pitchFamily="18" charset="0"/>
              <a:cs typeface="Times New Roman" panose="02020603050405020304" pitchFamily="18" charset="0"/>
            </a:endParaRPr>
          </a:p>
          <a:p>
            <a:r>
              <a:rPr lang="en-US" altLang="zh-CN" sz="2400" b="1" dirty="0">
                <a:solidFill>
                  <a:schemeClr val="tx1"/>
                </a:solidFill>
                <a:latin typeface="Times New Roman" panose="02020603050405020304" pitchFamily="18" charset="0"/>
                <a:cs typeface="Times New Roman" panose="02020603050405020304" pitchFamily="18" charset="0"/>
              </a:rPr>
              <a:t>must be on the way.</a:t>
            </a:r>
            <a:endParaRPr lang="en-US" altLang="zh-CN" sz="2400" b="1" dirty="0">
              <a:solidFill>
                <a:schemeClr val="tx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0" y="2658110"/>
            <a:ext cx="3433445" cy="1198880"/>
          </a:xfrm>
          <a:prstGeom prst="rect">
            <a:avLst/>
          </a:prstGeom>
          <a:solidFill>
            <a:srgbClr val="CEEC72"/>
          </a:solidFill>
          <a:ln>
            <a:solidFill>
              <a:srgbClr val="92D050"/>
            </a:solidFill>
          </a:ln>
        </p:spPr>
        <p:txBody>
          <a:bodyPr wrap="square" rtlCol="0">
            <a:spAutoFit/>
          </a:bodyPr>
          <a:p>
            <a:r>
              <a:rPr lang="en-US" sz="2400" b="1" dirty="0">
                <a:latin typeface="Times New Roman" panose="02020603050405020304" pitchFamily="18" charset="0"/>
                <a:cs typeface="Times New Roman" panose="02020603050405020304" pitchFamily="18" charset="0"/>
              </a:rPr>
              <a:t>go sightseeing, </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taking photos</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climbing mountains...</a:t>
            </a:r>
            <a:endParaRPr lang="en-US" sz="24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5295900" y="2708910"/>
            <a:ext cx="3918585" cy="829945"/>
          </a:xfrm>
          <a:prstGeom prst="rect">
            <a:avLst/>
          </a:prstGeom>
          <a:solidFill>
            <a:srgbClr val="CEEC72"/>
          </a:solidFill>
          <a:ln>
            <a:solidFill>
              <a:srgbClr val="92D050"/>
            </a:solidFill>
          </a:ln>
        </p:spPr>
        <p:txBody>
          <a:bodyPr wrap="square" rtlCol="0">
            <a:spAutoFit/>
          </a:bodyPr>
          <a:p>
            <a:r>
              <a:rPr lang="en-US" altLang="zh-CN" sz="2400" b="1" dirty="0">
                <a:solidFill>
                  <a:schemeClr val="tx1"/>
                </a:solidFill>
                <a:latin typeface="Times New Roman" panose="02020603050405020304" pitchFamily="18" charset="0"/>
                <a:cs typeface="Times New Roman" panose="02020603050405020304" pitchFamily="18" charset="0"/>
              </a:rPr>
              <a:t>journey,destination,tourist, guide, route,travel agency...</a:t>
            </a:r>
            <a:endParaRPr lang="en-US" altLang="zh-CN" sz="2400" b="1" dirty="0">
              <a:solidFill>
                <a:schemeClr val="tx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0" y="4091940"/>
            <a:ext cx="4900295" cy="2676525"/>
          </a:xfrm>
          <a:prstGeom prst="rect">
            <a:avLst/>
          </a:prstGeom>
          <a:solidFill>
            <a:srgbClr val="CEEC72"/>
          </a:solidFill>
          <a:ln>
            <a:solidFill>
              <a:srgbClr val="92D050"/>
            </a:solidFill>
          </a:ln>
        </p:spPr>
        <p:txBody>
          <a:bodyPr wrap="square" rtlCol="0">
            <a:spAutoFit/>
          </a:bodyPr>
          <a:p>
            <a:r>
              <a:rPr lang="en-US" altLang="zh-CN" sz="2400" b="1" dirty="0">
                <a:solidFill>
                  <a:schemeClr val="tx1"/>
                </a:solidFill>
                <a:latin typeface="Times New Roman" panose="02020603050405020304" pitchFamily="18" charset="0"/>
                <a:cs typeface="Times New Roman" panose="02020603050405020304" pitchFamily="18" charset="0"/>
                <a:sym typeface="+mn-ea"/>
              </a:rPr>
              <a:t>•get close to nature</a:t>
            </a:r>
            <a:endParaRPr lang="en-US" altLang="zh-CN" sz="2400" b="1" dirty="0">
              <a:solidFill>
                <a:schemeClr val="tx1"/>
              </a:solidFill>
              <a:latin typeface="Times New Roman" panose="02020603050405020304" pitchFamily="18" charset="0"/>
              <a:cs typeface="Times New Roman" panose="02020603050405020304" pitchFamily="18" charset="0"/>
            </a:endParaRPr>
          </a:p>
          <a:p>
            <a:r>
              <a:rPr lang="en-US" sz="2400" b="1" dirty="0" smtClean="0">
                <a:solidFill>
                  <a:schemeClr val="tx1"/>
                </a:solidFill>
                <a:latin typeface="Times New Roman" panose="02020603050405020304" pitchFamily="18" charset="0"/>
                <a:cs typeface="Times New Roman" panose="02020603050405020304" pitchFamily="18" charset="0"/>
              </a:rPr>
              <a:t>•broaden our horizon</a:t>
            </a:r>
            <a:endParaRPr lang="en-US" sz="2400" b="1" dirty="0" smtClean="0">
              <a:solidFill>
                <a:schemeClr val="tx1"/>
              </a:solidFill>
              <a:latin typeface="Times New Roman" panose="02020603050405020304" pitchFamily="18" charset="0"/>
              <a:cs typeface="Times New Roman" panose="02020603050405020304" pitchFamily="18" charset="0"/>
            </a:endParaRPr>
          </a:p>
          <a:p>
            <a:r>
              <a:rPr lang="en-US" altLang="zh-CN" sz="2400" b="1" dirty="0" smtClean="0">
                <a:solidFill>
                  <a:schemeClr val="tx1"/>
                </a:solidFill>
                <a:latin typeface="Times New Roman" panose="02020603050405020304" pitchFamily="18" charset="0"/>
                <a:cs typeface="Times New Roman" panose="02020603050405020304" pitchFamily="18" charset="0"/>
                <a:sym typeface="+mn-ea"/>
              </a:rPr>
              <a:t>•experience different ways of life</a:t>
            </a:r>
            <a:endParaRPr lang="en-US" altLang="zh-CN" sz="2400" b="1" dirty="0" smtClean="0">
              <a:solidFill>
                <a:schemeClr val="tx1"/>
              </a:solidFill>
              <a:latin typeface="Times New Roman" panose="02020603050405020304" pitchFamily="18" charset="0"/>
              <a:cs typeface="Times New Roman" panose="02020603050405020304" pitchFamily="18" charset="0"/>
              <a:sym typeface="+mn-ea"/>
            </a:endParaRPr>
          </a:p>
          <a:p>
            <a:r>
              <a:rPr lang="en-US" altLang="zh-CN" sz="2400" b="1" dirty="0">
                <a:solidFill>
                  <a:schemeClr val="tx1"/>
                </a:solidFill>
                <a:latin typeface="Times New Roman" panose="02020603050405020304" pitchFamily="18" charset="0"/>
                <a:cs typeface="Times New Roman" panose="02020603050405020304" pitchFamily="18" charset="0"/>
                <a:sym typeface="+mn-ea"/>
              </a:rPr>
              <a:t>•better understand various cultures</a:t>
            </a:r>
            <a:endParaRPr lang="en-US" altLang="zh-CN" sz="2400" b="1" dirty="0">
              <a:solidFill>
                <a:schemeClr val="tx1"/>
              </a:solidFill>
              <a:latin typeface="Times New Roman" panose="02020603050405020304" pitchFamily="18" charset="0"/>
              <a:cs typeface="Times New Roman" panose="02020603050405020304" pitchFamily="18" charset="0"/>
              <a:sym typeface="+mn-ea"/>
            </a:endParaRPr>
          </a:p>
          <a:p>
            <a:r>
              <a:rPr lang="en-US" altLang="zh-CN" sz="2400" b="1" dirty="0">
                <a:latin typeface="Times New Roman" panose="02020603050405020304" pitchFamily="18" charset="0"/>
                <a:cs typeface="Times New Roman" panose="02020603050405020304" pitchFamily="18" charset="0"/>
                <a:sym typeface="+mn-ea"/>
              </a:rPr>
              <a:t>•relieve one's stress</a:t>
            </a:r>
            <a:endParaRPr lang="en-US" altLang="zh-CN" sz="2400" b="1" dirty="0">
              <a:latin typeface="Times New Roman" panose="02020603050405020304" pitchFamily="18" charset="0"/>
              <a:cs typeface="Times New Roman" panose="02020603050405020304" pitchFamily="18" charset="0"/>
              <a:sym typeface="+mn-ea"/>
            </a:endParaRPr>
          </a:p>
          <a:p>
            <a:endParaRPr lang="zh-CN" altLang="en-US" sz="2400" b="1" dirty="0">
              <a:solidFill>
                <a:schemeClr val="accent2">
                  <a:lumMod val="75000"/>
                </a:schemeClr>
              </a:solidFill>
              <a:latin typeface="Times New Roman" panose="02020603050405020304" pitchFamily="18" charset="0"/>
              <a:cs typeface="Times New Roman" panose="02020603050405020304" pitchFamily="18" charset="0"/>
            </a:endParaRPr>
          </a:p>
          <a:p>
            <a:endParaRPr lang="zh-CN" altLang="en-US" sz="2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8" name="任意多边形 27"/>
          <p:cNvSpPr/>
          <p:nvPr/>
        </p:nvSpPr>
        <p:spPr>
          <a:xfrm>
            <a:off x="92710" y="207645"/>
            <a:ext cx="2089785" cy="2091055"/>
          </a:xfrm>
          <a:custGeom>
            <a:avLst/>
            <a:gdLst>
              <a:gd name="connsiteX0" fmla="*/ 0 w 1039456"/>
              <a:gd name="connsiteY0" fmla="*/ 519728 h 1039456"/>
              <a:gd name="connsiteX1" fmla="*/ 519728 w 1039456"/>
              <a:gd name="connsiteY1" fmla="*/ 0 h 1039456"/>
              <a:gd name="connsiteX2" fmla="*/ 1039456 w 1039456"/>
              <a:gd name="connsiteY2" fmla="*/ 519728 h 1039456"/>
              <a:gd name="connsiteX3" fmla="*/ 519728 w 1039456"/>
              <a:gd name="connsiteY3" fmla="*/ 1039456 h 1039456"/>
              <a:gd name="connsiteX4" fmla="*/ 0 w 1039456"/>
              <a:gd name="connsiteY4" fmla="*/ 519728 h 103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456" h="1039456">
                <a:moveTo>
                  <a:pt x="0" y="519728"/>
                </a:moveTo>
                <a:cubicBezTo>
                  <a:pt x="0" y="232690"/>
                  <a:pt x="232690" y="0"/>
                  <a:pt x="519728" y="0"/>
                </a:cubicBezTo>
                <a:cubicBezTo>
                  <a:pt x="806766" y="0"/>
                  <a:pt x="1039456" y="232690"/>
                  <a:pt x="1039456" y="519728"/>
                </a:cubicBezTo>
                <a:cubicBezTo>
                  <a:pt x="1039456" y="806766"/>
                  <a:pt x="806766" y="1039456"/>
                  <a:pt x="519728" y="1039456"/>
                </a:cubicBezTo>
                <a:cubicBezTo>
                  <a:pt x="232690" y="1039456"/>
                  <a:pt x="0" y="806766"/>
                  <a:pt x="0" y="519728"/>
                </a:cubicBezTo>
                <a:close/>
              </a:path>
            </a:pathLst>
          </a:custGeom>
          <a:solidFill>
            <a:srgbClr val="CEEC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925" tIns="164925" rIns="164925" bIns="164925" numCol="1" spcCol="1270" anchor="ctr" anchorCtr="0">
            <a:noAutofit/>
          </a:bodyPr>
          <a:p>
            <a:pPr lvl="0" algn="ctr" defTabSz="889000">
              <a:lnSpc>
                <a:spcPct val="90000"/>
              </a:lnSpc>
              <a:spcBef>
                <a:spcPct val="0"/>
              </a:spcBef>
              <a:spcAft>
                <a:spcPct val="35000"/>
              </a:spcAft>
            </a:pPr>
            <a:r>
              <a:rPr lang="en-US" altLang="zh-CN" sz="2000" b="1" dirty="0">
                <a:solidFill>
                  <a:schemeClr val="tx1"/>
                </a:solidFill>
                <a:latin typeface="Times New Roman" panose="02020603050405020304" pitchFamily="18" charset="0"/>
                <a:cs typeface="Times New Roman" panose="02020603050405020304" pitchFamily="18" charset="0"/>
                <a:sym typeface="+mn-ea"/>
              </a:rPr>
              <a:t>enjoyable</a:t>
            </a:r>
            <a:endParaRPr lang="en-US" altLang="zh-CN" sz="2000" b="1" dirty="0">
              <a:solidFill>
                <a:schemeClr val="tx1"/>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altLang="zh-CN" sz="2000" b="1" dirty="0" smtClean="0">
                <a:solidFill>
                  <a:schemeClr val="tx1"/>
                </a:solidFill>
                <a:latin typeface="Times New Roman" panose="02020603050405020304" pitchFamily="18" charset="0"/>
                <a:cs typeface="Times New Roman" panose="02020603050405020304" pitchFamily="18" charset="0"/>
                <a:sym typeface="+mn-ea"/>
              </a:rPr>
              <a:t>exciting</a:t>
            </a:r>
            <a:endParaRPr lang="en-US" altLang="zh-CN" sz="2000" b="1" dirty="0" smtClean="0">
              <a:solidFill>
                <a:schemeClr val="tx1"/>
              </a:solidFill>
              <a:latin typeface="Times New Roman" panose="02020603050405020304" pitchFamily="18" charset="0"/>
              <a:cs typeface="Times New Roman" panose="02020603050405020304" pitchFamily="18" charset="0"/>
              <a:sym typeface="+mn-ea"/>
            </a:endParaRPr>
          </a:p>
          <a:p>
            <a:pPr lvl="0" algn="ctr" defTabSz="889000">
              <a:lnSpc>
                <a:spcPct val="90000"/>
              </a:lnSpc>
              <a:spcBef>
                <a:spcPct val="0"/>
              </a:spcBef>
              <a:spcAft>
                <a:spcPct val="35000"/>
              </a:spcAft>
            </a:pPr>
            <a:r>
              <a:rPr lang="en-US" sz="2000" b="1" dirty="0" smtClean="0">
                <a:solidFill>
                  <a:schemeClr val="tx1"/>
                </a:solidFill>
                <a:latin typeface="Times New Roman" panose="02020603050405020304" pitchFamily="18" charset="0"/>
                <a:cs typeface="Times New Roman" panose="02020603050405020304" pitchFamily="18" charset="0"/>
                <a:sym typeface="+mn-ea"/>
              </a:rPr>
              <a:t>relaxing</a:t>
            </a:r>
            <a:endParaRPr lang="en-US" sz="2000" b="1" dirty="0" smtClean="0">
              <a:solidFill>
                <a:schemeClr val="tx1"/>
              </a:solidFill>
              <a:latin typeface="Times New Roman" panose="02020603050405020304" pitchFamily="18" charset="0"/>
              <a:cs typeface="Times New Roman" panose="02020603050405020304" pitchFamily="18" charset="0"/>
              <a:sym typeface="+mn-ea"/>
            </a:endParaRPr>
          </a:p>
          <a:p>
            <a:pPr lvl="0" algn="ctr" defTabSz="889000">
              <a:lnSpc>
                <a:spcPct val="90000"/>
              </a:lnSpc>
              <a:spcBef>
                <a:spcPct val="0"/>
              </a:spcBef>
              <a:spcAft>
                <a:spcPct val="35000"/>
              </a:spcAft>
            </a:pPr>
            <a:r>
              <a:rPr lang="en-US" altLang="zh-CN" sz="2000" b="1" dirty="0">
                <a:solidFill>
                  <a:schemeClr val="tx1"/>
                </a:solidFill>
                <a:latin typeface="Times New Roman" panose="02020603050405020304" pitchFamily="18" charset="0"/>
                <a:cs typeface="Times New Roman" panose="02020603050405020304" pitchFamily="18" charset="0"/>
                <a:sym typeface="+mn-ea"/>
              </a:rPr>
              <a:t>wonderful...</a:t>
            </a:r>
            <a:endParaRPr lang="en-US" altLang="zh-CN" sz="2000" b="1" dirty="0">
              <a:solidFill>
                <a:schemeClr val="tx1"/>
              </a:solidFill>
              <a:latin typeface="Times New Roman" panose="02020603050405020304" pitchFamily="18" charset="0"/>
              <a:cs typeface="Times New Roman" panose="02020603050405020304" pitchFamily="18" charset="0"/>
              <a:sym typeface="+mn-ea"/>
            </a:endParaRPr>
          </a:p>
          <a:p>
            <a:pPr lvl="0" algn="ctr" defTabSz="889000">
              <a:lnSpc>
                <a:spcPct val="90000"/>
              </a:lnSpc>
              <a:spcBef>
                <a:spcPct val="0"/>
              </a:spcBef>
              <a:spcAft>
                <a:spcPct val="35000"/>
              </a:spcAft>
            </a:pPr>
            <a:r>
              <a:rPr lang="en-US" altLang="zh-CN" sz="2000" b="1" dirty="0">
                <a:solidFill>
                  <a:schemeClr val="accent2">
                    <a:lumMod val="75000"/>
                  </a:schemeClr>
                </a:solidFill>
                <a:latin typeface="Times New Roman" panose="02020603050405020304" pitchFamily="18" charset="0"/>
                <a:cs typeface="Times New Roman" panose="02020603050405020304" pitchFamily="18" charset="0"/>
                <a:sym typeface="+mn-ea"/>
              </a:rPr>
              <a:t>experience</a:t>
            </a:r>
            <a:endParaRPr lang="zh-CN" altLang="en-US" sz="2000" b="1" kern="1200">
              <a:latin typeface="Times New Roman" panose="02020603050405020304" pitchFamily="18" charset="0"/>
              <a:cs typeface="Times New Roman" panose="02020603050405020304" pitchFamily="18" charset="0"/>
            </a:endParaRPr>
          </a:p>
        </p:txBody>
      </p:sp>
      <p:sp>
        <p:nvSpPr>
          <p:cNvPr id="29" name="任意多边形 28"/>
          <p:cNvSpPr/>
          <p:nvPr/>
        </p:nvSpPr>
        <p:spPr>
          <a:xfrm>
            <a:off x="7011670" y="102870"/>
            <a:ext cx="2202815" cy="2299970"/>
          </a:xfrm>
          <a:custGeom>
            <a:avLst/>
            <a:gdLst>
              <a:gd name="connsiteX0" fmla="*/ 0 w 1039456"/>
              <a:gd name="connsiteY0" fmla="*/ 519728 h 1039456"/>
              <a:gd name="connsiteX1" fmla="*/ 519728 w 1039456"/>
              <a:gd name="connsiteY1" fmla="*/ 0 h 1039456"/>
              <a:gd name="connsiteX2" fmla="*/ 1039456 w 1039456"/>
              <a:gd name="connsiteY2" fmla="*/ 519728 h 1039456"/>
              <a:gd name="connsiteX3" fmla="*/ 519728 w 1039456"/>
              <a:gd name="connsiteY3" fmla="*/ 1039456 h 1039456"/>
              <a:gd name="connsiteX4" fmla="*/ 0 w 1039456"/>
              <a:gd name="connsiteY4" fmla="*/ 519728 h 103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456" h="1039456">
                <a:moveTo>
                  <a:pt x="0" y="519728"/>
                </a:moveTo>
                <a:cubicBezTo>
                  <a:pt x="0" y="232690"/>
                  <a:pt x="232690" y="0"/>
                  <a:pt x="519728" y="0"/>
                </a:cubicBezTo>
                <a:cubicBezTo>
                  <a:pt x="806766" y="0"/>
                  <a:pt x="1039456" y="232690"/>
                  <a:pt x="1039456" y="519728"/>
                </a:cubicBezTo>
                <a:cubicBezTo>
                  <a:pt x="1039456" y="806766"/>
                  <a:pt x="806766" y="1039456"/>
                  <a:pt x="519728" y="1039456"/>
                </a:cubicBezTo>
                <a:cubicBezTo>
                  <a:pt x="232690" y="1039456"/>
                  <a:pt x="0" y="806766"/>
                  <a:pt x="0" y="519728"/>
                </a:cubicBezTo>
                <a:close/>
              </a:path>
            </a:pathLst>
          </a:custGeom>
          <a:solidFill>
            <a:srgbClr val="CEEC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4925" tIns="164925" rIns="164925" bIns="164925" numCol="1" spcCol="1270" anchor="ctr" anchorCtr="0">
            <a:noAutofit/>
          </a:bodyPr>
          <a:p>
            <a:pPr lvl="0" algn="ctr" defTabSz="889000">
              <a:lnSpc>
                <a:spcPct val="90000"/>
              </a:lnSpc>
              <a:spcBef>
                <a:spcPct val="0"/>
              </a:spcBef>
              <a:spcAft>
                <a:spcPct val="35000"/>
              </a:spcAft>
            </a:pPr>
            <a:r>
              <a:rPr lang="en-US" sz="2000" b="1" dirty="0" smtClean="0">
                <a:solidFill>
                  <a:schemeClr val="tx1"/>
                </a:solidFill>
                <a:latin typeface="Times New Roman" panose="02020603050405020304" pitchFamily="18" charset="0"/>
                <a:cs typeface="Times New Roman" panose="02020603050405020304" pitchFamily="18" charset="0"/>
                <a:sym typeface="+mn-ea"/>
              </a:rPr>
              <a:t>splendid</a:t>
            </a:r>
            <a:endParaRPr lang="en-US" sz="2000" b="1" dirty="0">
              <a:solidFill>
                <a:schemeClr val="tx1"/>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altLang="zh-CN" sz="2000" b="1" dirty="0">
                <a:solidFill>
                  <a:schemeClr val="tx1"/>
                </a:solidFill>
                <a:latin typeface="Times New Roman" panose="02020603050405020304" pitchFamily="18" charset="0"/>
                <a:cs typeface="Times New Roman" panose="02020603050405020304" pitchFamily="18" charset="0"/>
                <a:sym typeface="+mn-ea"/>
              </a:rPr>
              <a:t>magnificent</a:t>
            </a:r>
            <a:endParaRPr lang="en-US" altLang="zh-CN" sz="2000" b="1" dirty="0">
              <a:solidFill>
                <a:schemeClr val="tx1"/>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sz="2000" b="1" dirty="0" smtClean="0">
                <a:solidFill>
                  <a:schemeClr val="tx1"/>
                </a:solidFill>
                <a:latin typeface="Times New Roman" panose="02020603050405020304" pitchFamily="18" charset="0"/>
                <a:cs typeface="Times New Roman" panose="02020603050405020304" pitchFamily="18" charset="0"/>
                <a:sym typeface="+mn-ea"/>
              </a:rPr>
              <a:t>breathtaking</a:t>
            </a:r>
            <a:endParaRPr lang="en-US" sz="2000" b="1" dirty="0" smtClean="0">
              <a:solidFill>
                <a:schemeClr val="tx1"/>
              </a:solidFill>
              <a:latin typeface="Times New Roman" panose="02020603050405020304" pitchFamily="18" charset="0"/>
              <a:cs typeface="Times New Roman" panose="02020603050405020304" pitchFamily="18" charset="0"/>
              <a:sym typeface="+mn-ea"/>
            </a:endParaRPr>
          </a:p>
          <a:p>
            <a:pPr lvl="0" algn="ctr" defTabSz="889000">
              <a:lnSpc>
                <a:spcPct val="90000"/>
              </a:lnSpc>
              <a:spcBef>
                <a:spcPct val="0"/>
              </a:spcBef>
              <a:spcAft>
                <a:spcPct val="35000"/>
              </a:spcAft>
            </a:pPr>
            <a:r>
              <a:rPr lang="en-US" altLang="zh-CN" sz="2000" b="1" dirty="0">
                <a:solidFill>
                  <a:schemeClr val="tx1"/>
                </a:solidFill>
                <a:latin typeface="Times New Roman" panose="02020603050405020304" pitchFamily="18" charset="0"/>
                <a:cs typeface="Times New Roman" panose="02020603050405020304" pitchFamily="18" charset="0"/>
                <a:sym typeface="+mn-ea"/>
              </a:rPr>
              <a:t>fanscinating</a:t>
            </a:r>
            <a:endParaRPr lang="en-US" altLang="zh-CN" sz="2000" b="1" dirty="0">
              <a:solidFill>
                <a:schemeClr val="tx1"/>
              </a:solidFill>
              <a:latin typeface="Times New Roman" panose="02020603050405020304" pitchFamily="18" charset="0"/>
              <a:cs typeface="Times New Roman" panose="02020603050405020304" pitchFamily="18" charset="0"/>
              <a:sym typeface="+mn-ea"/>
            </a:endParaRPr>
          </a:p>
          <a:p>
            <a:pPr lvl="0" algn="ctr" defTabSz="889000">
              <a:lnSpc>
                <a:spcPct val="90000"/>
              </a:lnSpc>
              <a:spcBef>
                <a:spcPct val="0"/>
              </a:spcBef>
              <a:spcAft>
                <a:spcPct val="35000"/>
              </a:spcAft>
            </a:pPr>
            <a:r>
              <a:rPr lang="en-US" altLang="zh-CN" sz="2000" b="1" dirty="0">
                <a:solidFill>
                  <a:schemeClr val="tx1"/>
                </a:solidFill>
                <a:latin typeface="Times New Roman" panose="02020603050405020304" pitchFamily="18" charset="0"/>
                <a:cs typeface="Times New Roman" panose="02020603050405020304" pitchFamily="18" charset="0"/>
                <a:sym typeface="+mn-ea"/>
              </a:rPr>
              <a:t>awesome...</a:t>
            </a:r>
            <a:endParaRPr lang="en-US" altLang="zh-CN" sz="2000" b="1" dirty="0">
              <a:solidFill>
                <a:schemeClr val="tx1"/>
              </a:solidFill>
              <a:latin typeface="Times New Roman" panose="02020603050405020304" pitchFamily="18" charset="0"/>
              <a:cs typeface="Times New Roman" panose="02020603050405020304" pitchFamily="18" charset="0"/>
              <a:sym typeface="+mn-ea"/>
            </a:endParaRPr>
          </a:p>
          <a:p>
            <a:pPr lvl="0" algn="ctr" defTabSz="889000">
              <a:lnSpc>
                <a:spcPct val="90000"/>
              </a:lnSpc>
              <a:spcBef>
                <a:spcPct val="0"/>
              </a:spcBef>
              <a:spcAft>
                <a:spcPct val="35000"/>
              </a:spcAft>
            </a:pPr>
            <a:r>
              <a:rPr lang="en-US" altLang="zh-CN" sz="2000" b="1" dirty="0">
                <a:solidFill>
                  <a:schemeClr val="accent2">
                    <a:lumMod val="75000"/>
                  </a:schemeClr>
                </a:solidFill>
                <a:latin typeface="Times New Roman" panose="02020603050405020304" pitchFamily="18" charset="0"/>
                <a:cs typeface="Times New Roman" panose="02020603050405020304" pitchFamily="18" charset="0"/>
                <a:sym typeface="+mn-ea"/>
              </a:rPr>
              <a:t>scenery</a:t>
            </a:r>
            <a:endParaRPr lang="zh-CN" altLang="en-US" sz="2000" b="1" kern="1200">
              <a:latin typeface="Times New Roman" panose="02020603050405020304" pitchFamily="18" charset="0"/>
              <a:cs typeface="Times New Roman" panose="02020603050405020304" pitchFamily="18" charset="0"/>
            </a:endParaRPr>
          </a:p>
        </p:txBody>
      </p:sp>
      <p:cxnSp>
        <p:nvCxnSpPr>
          <p:cNvPr id="30" name="曲线连接符 29"/>
          <p:cNvCxnSpPr/>
          <p:nvPr/>
        </p:nvCxnSpPr>
        <p:spPr>
          <a:xfrm flipV="1">
            <a:off x="5508625" y="980440"/>
            <a:ext cx="1511935" cy="1008380"/>
          </a:xfrm>
          <a:prstGeom prst="curvedConnector3">
            <a:avLst>
              <a:gd name="adj1" fmla="val 50021"/>
            </a:avLst>
          </a:prstGeom>
          <a:solidFill>
            <a:schemeClr val="accent1"/>
          </a:solidFill>
          <a:ln w="9525" cap="flat" cmpd="sng" algn="ctr">
            <a:solidFill>
              <a:schemeClr val="tx1"/>
            </a:solidFill>
            <a:prstDash val="solid"/>
            <a:round/>
            <a:headEnd type="none" w="med" len="med"/>
            <a:tailEnd type="arrow" w="med" len="med"/>
          </a:ln>
        </p:spPr>
      </p:cxnSp>
      <p:cxnSp>
        <p:nvCxnSpPr>
          <p:cNvPr id="31" name="曲线连接符 30"/>
          <p:cNvCxnSpPr/>
          <p:nvPr/>
        </p:nvCxnSpPr>
        <p:spPr>
          <a:xfrm rot="10800000">
            <a:off x="2124075" y="836930"/>
            <a:ext cx="1656080" cy="720090"/>
          </a:xfrm>
          <a:prstGeom prst="curvedConnector3">
            <a:avLst>
              <a:gd name="adj1" fmla="val 49962"/>
            </a:avLst>
          </a:prstGeom>
          <a:solidFill>
            <a:schemeClr val="accent1"/>
          </a:solidFill>
          <a:ln w="9525" cap="flat" cmpd="sng" algn="ctr">
            <a:solidFill>
              <a:schemeClr val="tx1"/>
            </a:solidFill>
            <a:prstDash val="solid"/>
            <a:round/>
            <a:headEnd type="none" w="med" len="med"/>
            <a:tailEnd type="arrow" w="med" len="med"/>
          </a:ln>
        </p:spPr>
      </p:cxnSp>
      <p:cxnSp>
        <p:nvCxnSpPr>
          <p:cNvPr id="32" name="曲线连接符 31"/>
          <p:cNvCxnSpPr/>
          <p:nvPr/>
        </p:nvCxnSpPr>
        <p:spPr>
          <a:xfrm rot="10800000" flipV="1">
            <a:off x="2887980" y="1972310"/>
            <a:ext cx="769620" cy="685800"/>
          </a:xfrm>
          <a:prstGeom prst="curvedConnector3">
            <a:avLst>
              <a:gd name="adj1" fmla="val 49917"/>
            </a:avLst>
          </a:prstGeom>
          <a:solidFill>
            <a:schemeClr val="accent1"/>
          </a:solidFill>
          <a:ln w="9525" cap="flat" cmpd="sng" algn="ctr">
            <a:solidFill>
              <a:schemeClr val="tx1"/>
            </a:solidFill>
            <a:prstDash val="solid"/>
            <a:round/>
            <a:headEnd type="none" w="med" len="med"/>
            <a:tailEnd type="arrow" w="med" len="med"/>
          </a:ln>
        </p:spPr>
      </p:cxnSp>
      <p:cxnSp>
        <p:nvCxnSpPr>
          <p:cNvPr id="33" name="曲线连接符 32"/>
          <p:cNvCxnSpPr/>
          <p:nvPr/>
        </p:nvCxnSpPr>
        <p:spPr>
          <a:xfrm rot="5400000" flipV="1">
            <a:off x="5350510" y="2263140"/>
            <a:ext cx="484505" cy="406400"/>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w="med" len="med"/>
          </a:ln>
        </p:spPr>
      </p:cxnSp>
      <p:cxnSp>
        <p:nvCxnSpPr>
          <p:cNvPr id="34" name="曲线连接符 33"/>
          <p:cNvCxnSpPr/>
          <p:nvPr/>
        </p:nvCxnSpPr>
        <p:spPr>
          <a:xfrm rot="5400000">
            <a:off x="3096260" y="2868930"/>
            <a:ext cx="1224915" cy="1008380"/>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w="med" len="med"/>
          </a:ln>
        </p:spPr>
      </p:cxnSp>
      <p:cxnSp>
        <p:nvCxnSpPr>
          <p:cNvPr id="35" name="曲线连接符 34"/>
          <p:cNvCxnSpPr/>
          <p:nvPr/>
        </p:nvCxnSpPr>
        <p:spPr>
          <a:xfrm rot="5400000" flipV="1">
            <a:off x="4627245" y="2903220"/>
            <a:ext cx="1257935" cy="1080135"/>
          </a:xfrm>
          <a:prstGeom prst="curvedConnector3">
            <a:avLst>
              <a:gd name="adj1" fmla="val 50025"/>
            </a:avLst>
          </a:prstGeom>
          <a:solidFill>
            <a:schemeClr val="accent1"/>
          </a:solidFill>
          <a:ln w="9525" cap="flat" cmpd="sng" algn="ctr">
            <a:solidFill>
              <a:schemeClr val="tx1"/>
            </a:solidFill>
            <a:prstDash val="solid"/>
            <a:round/>
            <a:headEnd type="none"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7" grpId="0" animBg="1"/>
      <p:bldP spid="7" grpId="1" animBg="1"/>
      <p:bldP spid="29" grpId="0" animBg="1"/>
      <p:bldP spid="29" grpId="1" animBg="1"/>
      <p:bldP spid="10" grpId="0" animBg="1"/>
      <p:bldP spid="10" grpId="1" animBg="1"/>
      <p:bldP spid="12" grpId="0" animBg="1"/>
      <p:bldP spid="12" grpId="1" animBg="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3371850"/>
            <a:ext cx="9304020" cy="1076325"/>
          </a:xfrm>
          <a:prstGeom prst="rect">
            <a:avLst/>
          </a:prstGeom>
          <a:solidFill>
            <a:srgbClr val="CEEC72"/>
          </a:solidFill>
        </p:spPr>
        <p:txBody>
          <a:bodyPr wrap="square" rtlCol="0">
            <a:spAutoFit/>
          </a:bodyPr>
          <a:p>
            <a:r>
              <a:rPr lang="en-US" altLang="zh-CN" sz="3200">
                <a:solidFill>
                  <a:schemeClr val="tx1"/>
                </a:solidFill>
                <a:latin typeface="Times New Roman" panose="02020603050405020304" pitchFamily="18" charset="0"/>
                <a:cs typeface="Times New Roman" panose="02020603050405020304" pitchFamily="18" charset="0"/>
              </a:rPr>
              <a:t>The real voyage consists not in seeking new landscapes, but in having new eyes.</a:t>
            </a:r>
            <a:endParaRPr lang="en-US" altLang="zh-CN" sz="3200">
              <a:solidFill>
                <a:schemeClr val="tx1"/>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0" y="4810760"/>
            <a:ext cx="9143365" cy="364490"/>
          </a:xfrm>
          <a:prstGeom prst="rect">
            <a:avLst/>
          </a:prstGeom>
        </p:spPr>
      </p:pic>
      <p:pic>
        <p:nvPicPr>
          <p:cNvPr id="4" name="图片 3" descr="图片1"/>
          <p:cNvPicPr>
            <a:picLocks noChangeAspect="1"/>
          </p:cNvPicPr>
          <p:nvPr/>
        </p:nvPicPr>
        <p:blipFill>
          <a:blip r:embed="rId3"/>
          <a:stretch>
            <a:fillRect/>
          </a:stretch>
        </p:blipFill>
        <p:spPr>
          <a:xfrm>
            <a:off x="1609725" y="-9525"/>
            <a:ext cx="5774690" cy="3381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图片2"/>
          <p:cNvPicPr>
            <a:picLocks noChangeAspect="1"/>
          </p:cNvPicPr>
          <p:nvPr/>
        </p:nvPicPr>
        <p:blipFill>
          <a:blip r:embed="rId2"/>
          <a:stretch>
            <a:fillRect/>
          </a:stretch>
        </p:blipFill>
        <p:spPr>
          <a:xfrm>
            <a:off x="793115" y="0"/>
            <a:ext cx="7767320" cy="4304030"/>
          </a:xfrm>
          <a:prstGeom prst="rect">
            <a:avLst/>
          </a:prstGeom>
        </p:spPr>
      </p:pic>
      <p:sp>
        <p:nvSpPr>
          <p:cNvPr id="100" name="文本框 99"/>
          <p:cNvSpPr txBox="1"/>
          <p:nvPr/>
        </p:nvSpPr>
        <p:spPr>
          <a:xfrm>
            <a:off x="936625" y="4388485"/>
            <a:ext cx="8079740" cy="1076325"/>
          </a:xfrm>
          <a:prstGeom prst="rect">
            <a:avLst/>
          </a:prstGeom>
          <a:noFill/>
          <a:ln w="9525">
            <a:noFill/>
          </a:ln>
        </p:spPr>
        <p:txBody>
          <a:bodyPr wrap="square">
            <a:spAutoFit/>
          </a:bodyPr>
          <a:p>
            <a:r>
              <a:rPr lang="en-US" sz="3200">
                <a:latin typeface="Times New Roman" panose="02020603050405020304" pitchFamily="18" charset="0"/>
                <a:ea typeface="宋体" panose="02010600030101010101" pitchFamily="2" charset="-122"/>
                <a:cs typeface="Times New Roman" panose="02020603050405020304" pitchFamily="18" charset="0"/>
              </a:rPr>
              <a:t>Do you know these well-known attractions? How would you describe them?</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图片2"/>
          <p:cNvPicPr>
            <a:picLocks noChangeAspect="1"/>
          </p:cNvPicPr>
          <p:nvPr>
            <p:custDataLst>
              <p:tags r:id="rId1"/>
            </p:custDataLst>
          </p:nvPr>
        </p:nvPicPr>
        <p:blipFill>
          <a:blip r:embed="rId2"/>
          <a:srcRect r="50819" b="51014"/>
          <a:stretch>
            <a:fillRect/>
          </a:stretch>
        </p:blipFill>
        <p:spPr>
          <a:xfrm>
            <a:off x="1888490" y="0"/>
            <a:ext cx="4772660" cy="2634615"/>
          </a:xfrm>
          <a:prstGeom prst="rect">
            <a:avLst/>
          </a:prstGeom>
        </p:spPr>
      </p:pic>
      <p:sp>
        <p:nvSpPr>
          <p:cNvPr id="4" name="文本框 3"/>
          <p:cNvSpPr txBox="1"/>
          <p:nvPr/>
        </p:nvSpPr>
        <p:spPr>
          <a:xfrm>
            <a:off x="0" y="2529840"/>
            <a:ext cx="9511665" cy="3538220"/>
          </a:xfrm>
          <a:prstGeom prst="rect">
            <a:avLst/>
          </a:prstGeom>
          <a:noFill/>
        </p:spPr>
        <p:txBody>
          <a:bodyPr wrap="square" rtlCol="0" anchor="t">
            <a:spAutoFit/>
          </a:bodyPr>
          <a:p>
            <a:r>
              <a:rPr lang="zh-CN" altLang="en-US" sz="2800">
                <a:latin typeface="Times New Roman" panose="02020603050405020304" pitchFamily="18" charset="0"/>
                <a:cs typeface="Times New Roman" panose="02020603050405020304" pitchFamily="18" charset="0"/>
              </a:rPr>
              <a:t>The Lijiang River is situated </a:t>
            </a:r>
            <a:r>
              <a:rPr lang="zh-CN" altLang="en-US" sz="2800">
                <a:solidFill>
                  <a:schemeClr val="accent2"/>
                </a:solidFill>
                <a:latin typeface="Times New Roman" panose="02020603050405020304" pitchFamily="18" charset="0"/>
                <a:cs typeface="Times New Roman" panose="02020603050405020304" pitchFamily="18" charset="0"/>
              </a:rPr>
              <a:t>in Guangxi, China,</a:t>
            </a:r>
            <a:r>
              <a:rPr lang="zh-CN" altLang="en-US" sz="2800">
                <a:latin typeface="Times New Roman" panose="02020603050405020304" pitchFamily="18" charset="0"/>
                <a:cs typeface="Times New Roman" panose="02020603050405020304" pitchFamily="18" charset="0"/>
              </a:rPr>
              <a:t> and it is a part of the Lijiang River Scenic Zone. This scenic zone is famous </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for its natural and historic beauty. The postcard shows the stunning karst mountains that the area is known for in the background. The river itself is so still that it reflects the sky </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and mountains clearly.The sun casts its beautiful light across </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the sky, adding a warm glow to the peaceful scenery. There is also a man on a bamboo raft in the foreground.</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ags/tag1.xml><?xml version="1.0" encoding="utf-8"?>
<p:tagLst xmlns:p="http://schemas.openxmlformats.org/presentationml/2006/main">
  <p:tag name="KSO_WM_UNIT_PLACING_PICTURE_USER_VIEWPORT" val="{&quot;height&quot;:4995,&quot;width&quot;:9015}"/>
</p:tagLst>
</file>

<file path=ppt/tags/tag2.xml><?xml version="1.0" encoding="utf-8"?>
<p:tagLst xmlns:p="http://schemas.openxmlformats.org/presentationml/2006/main">
  <p:tag name="KSO_WM_UNIT_PLACING_PICTURE_USER_VIEWPORT" val="{&quot;height&quot;:4995,&quot;width&quot;:9015}"/>
</p:tagLst>
</file>

<file path=ppt/tags/tag3.xml><?xml version="1.0" encoding="utf-8"?>
<p:tagLst xmlns:p="http://schemas.openxmlformats.org/presentationml/2006/main">
  <p:tag name="KSO_WM_UNIT_PLACING_PICTURE_USER_VIEWPORT" val="{&quot;height&quot;:4995,&quot;width&quot;:9015}"/>
</p:tagLst>
</file>

<file path=ppt/tags/tag4.xml><?xml version="1.0" encoding="utf-8"?>
<p:tagLst xmlns:p="http://schemas.openxmlformats.org/presentationml/2006/main">
  <p:tag name="KSO_WM_UNIT_PLACING_PICTURE_USER_VIEWPORT" val="{&quot;height&quot;:4995,&quot;width&quot;:9015}"/>
</p:tagLst>
</file>

<file path=ppt/tags/tag5.xml><?xml version="1.0" encoding="utf-8"?>
<p:tagLst xmlns:p="http://schemas.openxmlformats.org/presentationml/2006/main">
  <p:tag name="KSO_WM_UNIT_TABLE_BEAUTIFY" val="smartTable{3822df7a-10d6-44b0-8494-754e487047be}"/>
  <p:tag name="TABLE_ENDDRAG_ORIGIN_RECT" val="636*325"/>
  <p:tag name="TABLE_ENDDRAG_RECT" val="71*180*636*325"/>
</p:tagLst>
</file>

<file path=ppt/tags/tag6.xml><?xml version="1.0" encoding="utf-8"?>
<p:tagLst xmlns:p="http://schemas.openxmlformats.org/presentationml/2006/main">
  <p:tag name="KSO_WM_UNIT_TABLE_BEAUTIFY" val="smartTable{f137e988-de99-4620-a85b-dd85c81b5a8f}"/>
  <p:tag name="TABLE_ENDDRAG_ORIGIN_RECT" val="657*214"/>
  <p:tag name="TABLE_ENDDRAG_RECT" val="32*209*657*214"/>
</p:tagLst>
</file>

<file path=ppt/theme/theme1.xml><?xml version="1.0" encoding="utf-8"?>
<a:theme xmlns:a="http://schemas.openxmlformats.org/drawingml/2006/main" name="默认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6558</Words>
  <Application>WPS 演示</Application>
  <PresentationFormat>全屏显示(4:3)</PresentationFormat>
  <Paragraphs>347</Paragraphs>
  <Slides>29</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Times New Roman</vt:lpstr>
      <vt:lpstr>楷体</vt:lpstr>
      <vt:lpstr>微软雅黑</vt:lpstr>
      <vt:lpstr>Arial Unicode MS</vt:lpstr>
      <vt:lpstr>Comic Sans MS</vt:lpstr>
      <vt:lpstr>Arial Black</vt:lpstr>
      <vt:lpstr>Calibri</vt:lpstr>
      <vt:lpstr>Arial Narrow</vt:lpstr>
      <vt:lpstr>Trebuchet MS</vt:lpstr>
      <vt:lpstr>等线</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Administrator</cp:lastModifiedBy>
  <cp:revision>565</cp:revision>
  <dcterms:created xsi:type="dcterms:W3CDTF">2021-08-25T03:52:00Z</dcterms:created>
  <dcterms:modified xsi:type="dcterms:W3CDTF">2021-10-13T12:53:16Z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D76D0F9068F546E1AB6B6ADC1A3DEF9C</vt:lpwstr>
  </property>
</Properties>
</file>