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50" r:id="rId2"/>
    <p:sldId id="352" r:id="rId3"/>
    <p:sldId id="456" r:id="rId4"/>
    <p:sldId id="459" r:id="rId5"/>
    <p:sldId id="460" r:id="rId6"/>
    <p:sldId id="480" r:id="rId7"/>
    <p:sldId id="482" r:id="rId8"/>
    <p:sldId id="483" r:id="rId9"/>
    <p:sldId id="484" r:id="rId10"/>
    <p:sldId id="485" r:id="rId11"/>
    <p:sldId id="486" r:id="rId12"/>
    <p:sldId id="462" r:id="rId13"/>
    <p:sldId id="566" r:id="rId14"/>
    <p:sldId id="469" r:id="rId15"/>
    <p:sldId id="567" r:id="rId16"/>
    <p:sldId id="568" r:id="rId17"/>
    <p:sldId id="565" r:id="rId18"/>
    <p:sldId id="405" r:id="rId1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楷体" panose="02010609060101010101" pitchFamily="49" charset="-122"/>
      <p:regular r:id="rId26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7E25"/>
    <a:srgbClr val="6AAA3E"/>
    <a:srgbClr val="CCFF99"/>
    <a:srgbClr val="FFFFFF"/>
    <a:srgbClr val="D0D34D"/>
    <a:srgbClr val="B2BF61"/>
    <a:srgbClr val="E0EEB3"/>
    <a:srgbClr val="CCFF66"/>
    <a:srgbClr val="95B86E"/>
    <a:srgbClr val="772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07" autoAdjust="0"/>
  </p:normalViewPr>
  <p:slideViewPr>
    <p:cSldViewPr showGuides="1">
      <p:cViewPr varScale="1">
        <p:scale>
          <a:sx n="64" d="100"/>
          <a:sy n="64" d="100"/>
        </p:scale>
        <p:origin x="1482" y="78"/>
      </p:cViewPr>
      <p:guideLst>
        <p:guide orient="horz" pos="217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0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zh-CN" sz="1200" dirty="0"/>
              <a:t>‹#›</a:t>
            </a:fld>
            <a:endParaRPr lang="en-US" alt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/Users/apple/Desktop/PPT-1.jpgPPT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 flipV="1">
            <a:off x="5868144" y="6140880"/>
            <a:ext cx="3275856" cy="387425"/>
          </a:xfrm>
          <a:prstGeom prst="rect">
            <a:avLst/>
          </a:prstGeom>
          <a:solidFill>
            <a:srgbClr val="6AAA3E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sp>
        <p:nvSpPr>
          <p:cNvPr id="6" name="任意多边形: 形状 11"/>
          <p:cNvSpPr/>
          <p:nvPr/>
        </p:nvSpPr>
        <p:spPr>
          <a:xfrm flipV="1">
            <a:off x="5354505" y="6140880"/>
            <a:ext cx="873679" cy="387425"/>
          </a:xfrm>
          <a:custGeom>
            <a:avLst/>
            <a:gdLst>
              <a:gd name="connsiteX0" fmla="*/ 0 w 10965543"/>
              <a:gd name="connsiteY0" fmla="*/ 0 h 3542400"/>
              <a:gd name="connsiteX1" fmla="*/ 508000 w 10965543"/>
              <a:gd name="connsiteY1" fmla="*/ 0 h 3542400"/>
              <a:gd name="connsiteX2" fmla="*/ 508000 w 10965543"/>
              <a:gd name="connsiteY2" fmla="*/ 592 h 3542400"/>
              <a:gd name="connsiteX3" fmla="*/ 1764391 w 10965543"/>
              <a:gd name="connsiteY3" fmla="*/ 592 h 3542400"/>
              <a:gd name="connsiteX4" fmla="*/ 1764391 w 10965543"/>
              <a:gd name="connsiteY4" fmla="*/ 4518 h 3542400"/>
              <a:gd name="connsiteX5" fmla="*/ 8215747 w 10965543"/>
              <a:gd name="connsiteY5" fmla="*/ 4518 h 3542400"/>
              <a:gd name="connsiteX6" fmla="*/ 8215747 w 10965543"/>
              <a:gd name="connsiteY6" fmla="*/ 4517 h 3542400"/>
              <a:gd name="connsiteX7" fmla="*/ 10965543 w 10965543"/>
              <a:gd name="connsiteY7" fmla="*/ 3541808 h 3542400"/>
              <a:gd name="connsiteX8" fmla="*/ 8215747 w 10965543"/>
              <a:gd name="connsiteY8" fmla="*/ 3541808 h 3542400"/>
              <a:gd name="connsiteX9" fmla="*/ 1535793 w 10965543"/>
              <a:gd name="connsiteY9" fmla="*/ 3541808 h 3542400"/>
              <a:gd name="connsiteX10" fmla="*/ 1535793 w 10965543"/>
              <a:gd name="connsiteY10" fmla="*/ 3539392 h 3542400"/>
              <a:gd name="connsiteX11" fmla="*/ 508000 w 10965543"/>
              <a:gd name="connsiteY11" fmla="*/ 3539392 h 3542400"/>
              <a:gd name="connsiteX12" fmla="*/ 508000 w 10965543"/>
              <a:gd name="connsiteY12" fmla="*/ 3542400 h 3542400"/>
              <a:gd name="connsiteX13" fmla="*/ 0 w 10965543"/>
              <a:gd name="connsiteY13" fmla="*/ 3542400 h 35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65543" h="3542400">
                <a:moveTo>
                  <a:pt x="0" y="0"/>
                </a:moveTo>
                <a:lnTo>
                  <a:pt x="508000" y="0"/>
                </a:lnTo>
                <a:lnTo>
                  <a:pt x="508000" y="592"/>
                </a:lnTo>
                <a:lnTo>
                  <a:pt x="1764391" y="592"/>
                </a:lnTo>
                <a:lnTo>
                  <a:pt x="1764391" y="4518"/>
                </a:lnTo>
                <a:lnTo>
                  <a:pt x="8215747" y="4518"/>
                </a:lnTo>
                <a:lnTo>
                  <a:pt x="8215747" y="4517"/>
                </a:lnTo>
                <a:lnTo>
                  <a:pt x="10965543" y="3541808"/>
                </a:lnTo>
                <a:lnTo>
                  <a:pt x="8215747" y="3541808"/>
                </a:lnTo>
                <a:lnTo>
                  <a:pt x="1535793" y="3541808"/>
                </a:lnTo>
                <a:lnTo>
                  <a:pt x="1535793" y="3539392"/>
                </a:lnTo>
                <a:lnTo>
                  <a:pt x="508000" y="3539392"/>
                </a:lnTo>
                <a:lnTo>
                  <a:pt x="508000" y="3542400"/>
                </a:lnTo>
                <a:lnTo>
                  <a:pt x="0" y="3542400"/>
                </a:lnTo>
                <a:close/>
              </a:path>
            </a:pathLst>
          </a:custGeom>
          <a:solidFill>
            <a:srgbClr val="81A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1" name="标题 1"/>
          <p:cNvSpPr txBox="1"/>
          <p:nvPr/>
        </p:nvSpPr>
        <p:spPr>
          <a:xfrm>
            <a:off x="360362" y="4115727"/>
            <a:ext cx="8783638" cy="190274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5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</a:t>
            </a:r>
            <a:r>
              <a:rPr lang="en-US" altLang="zh-CN" sz="5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Wish you were here</a:t>
            </a:r>
            <a:endParaRPr lang="en-US" altLang="zh-CN" sz="5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Grammar and usage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5295305" y="6114752"/>
            <a:ext cx="3453159" cy="482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谢丹　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湖南省醴陵市第一中学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4BC71-889C-4ABC-A744-D2C3E5633BF4}"/>
              </a:ext>
            </a:extLst>
          </p:cNvPr>
          <p:cNvSpPr txBox="1"/>
          <p:nvPr/>
        </p:nvSpPr>
        <p:spPr>
          <a:xfrm>
            <a:off x="272672" y="165459"/>
            <a:ext cx="4392037" cy="584775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3200" b="1" dirty="0">
                <a:solidFill>
                  <a:schemeClr val="tx1"/>
                </a:solidFill>
                <a:ea typeface="Segoe UI Black" panose="02010600030101010101" pitchFamily="34" charset="0"/>
                <a:cs typeface="Arial" panose="020B0604020202020204" pitchFamily="34" charset="0"/>
              </a:rPr>
              <a:t>Working out the rules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9E9A7FD6-58CA-4B1F-9EEF-C64DB4369B28}"/>
              </a:ext>
            </a:extLst>
          </p:cNvPr>
          <p:cNvSpPr txBox="1"/>
          <p:nvPr/>
        </p:nvSpPr>
        <p:spPr>
          <a:xfrm>
            <a:off x="190273" y="890332"/>
            <a:ext cx="8598656" cy="144655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 4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use _________ (which/who/where) in a non-restrictive relative clause to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 to the main clause as a whole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EBE21-C1CC-4B94-9F14-5632353A4018}"/>
              </a:ext>
            </a:extLst>
          </p:cNvPr>
          <p:cNvSpPr txBox="1"/>
          <p:nvPr/>
        </p:nvSpPr>
        <p:spPr>
          <a:xfrm>
            <a:off x="110908" y="2402030"/>
            <a:ext cx="8823877" cy="4093428"/>
          </a:xfrm>
          <a:prstGeom prst="rect">
            <a:avLst/>
          </a:prstGeom>
          <a:noFill/>
          <a:ln w="28575">
            <a:solidFill>
              <a:srgbClr val="597E25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arenR"/>
            </a:pP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 He missed the show, </a:t>
            </a:r>
            <a:r>
              <a:rPr lang="en-US" altLang="zh-CN" sz="3200" b="1" kern="100" dirty="0">
                <a:solidFill>
                  <a:srgbClr val="0070C0"/>
                </a:solidFill>
                <a:latin typeface="Times New Roman" panose="02020603050405020304" pitchFamily="18" charset="0"/>
              </a:rPr>
              <a:t>which was a pity</a:t>
            </a: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zh-CN" altLang="zh-CN" sz="3200" kern="100" dirty="0">
              <a:latin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 John told me he would join the Poetry Club, _______ surprised me greatly.</a:t>
            </a:r>
            <a:endParaRPr lang="zh-CN" altLang="zh-CN" sz="3200" kern="100" dirty="0">
              <a:latin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 The boy was away from home for a week, __________________________________</a:t>
            </a:r>
          </a:p>
          <a:p>
            <a:pPr lvl="0"/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36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zh-CN" altLang="en-US" sz="28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这使他父母很担心</a:t>
            </a: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).</a:t>
            </a:r>
            <a:endParaRPr lang="zh-CN" altLang="zh-CN" sz="3200" kern="100" dirty="0">
              <a:latin typeface="Times New Roman" panose="02020603050405020304" pitchFamily="18" charset="0"/>
            </a:endParaRPr>
          </a:p>
          <a:p>
            <a:pPr lvl="0"/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4) The fire lasted for a whole night, </a:t>
            </a:r>
            <a:r>
              <a:rPr lang="en-US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____________________________ (</a:t>
            </a:r>
            <a:r>
              <a:rPr lang="zh-CN" altLang="en-US" sz="28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这造成了极大的破坏</a:t>
            </a:r>
            <a:r>
              <a:rPr lang="en-US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).</a:t>
            </a:r>
            <a:endParaRPr lang="zh-CN" altLang="zh-CN" sz="3200" kern="100" dirty="0">
              <a:latin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D80354-E0AD-4E9A-AEDB-9D31839FD247}"/>
              </a:ext>
            </a:extLst>
          </p:cNvPr>
          <p:cNvSpPr txBox="1"/>
          <p:nvPr/>
        </p:nvSpPr>
        <p:spPr>
          <a:xfrm>
            <a:off x="3563888" y="915693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which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2B69EC5-FCC9-4CFA-B684-7E2853036B4A}"/>
              </a:ext>
            </a:extLst>
          </p:cNvPr>
          <p:cNvSpPr txBox="1"/>
          <p:nvPr/>
        </p:nvSpPr>
        <p:spPr>
          <a:xfrm>
            <a:off x="611560" y="344440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which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ECE427-F3DB-4869-87F1-FEA164667140}"/>
              </a:ext>
            </a:extLst>
          </p:cNvPr>
          <p:cNvSpPr txBox="1"/>
          <p:nvPr/>
        </p:nvSpPr>
        <p:spPr>
          <a:xfrm>
            <a:off x="579465" y="4413728"/>
            <a:ext cx="680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which worried his parents very much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58C542-830F-487E-9DF3-927020DE39D4}"/>
              </a:ext>
            </a:extLst>
          </p:cNvPr>
          <p:cNvSpPr txBox="1"/>
          <p:nvPr/>
        </p:nvSpPr>
        <p:spPr>
          <a:xfrm>
            <a:off x="257406" y="5861122"/>
            <a:ext cx="515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which caused great damage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9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" y="14837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4BC71-889C-4ABC-A744-D2C3E5633BF4}"/>
              </a:ext>
            </a:extLst>
          </p:cNvPr>
          <p:cNvSpPr txBox="1"/>
          <p:nvPr/>
        </p:nvSpPr>
        <p:spPr>
          <a:xfrm>
            <a:off x="179963" y="270739"/>
            <a:ext cx="4392037" cy="584775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3200" b="1" dirty="0">
                <a:solidFill>
                  <a:schemeClr val="tx1"/>
                </a:solidFill>
                <a:ea typeface="Segoe UI Black" panose="02010600030101010101" pitchFamily="34" charset="0"/>
                <a:cs typeface="Arial" panose="020B0604020202020204" pitchFamily="34" charset="0"/>
              </a:rPr>
              <a:t>Working out the rules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9E9A7FD6-58CA-4B1F-9EEF-C64DB4369B28}"/>
              </a:ext>
            </a:extLst>
          </p:cNvPr>
          <p:cNvSpPr txBox="1"/>
          <p:nvPr/>
        </p:nvSpPr>
        <p:spPr>
          <a:xfrm>
            <a:off x="179736" y="3540658"/>
            <a:ext cx="8712743" cy="2123658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 5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use ____ in a non-restrictive relative clause to refer to the main clause as a whole and the non-restrictive relative clause can be placed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main clause.</a:t>
            </a:r>
            <a:endParaRPr lang="zh-CN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EBE21-C1CC-4B94-9F14-5632353A4018}"/>
              </a:ext>
            </a:extLst>
          </p:cNvPr>
          <p:cNvSpPr txBox="1"/>
          <p:nvPr/>
        </p:nvSpPr>
        <p:spPr>
          <a:xfrm>
            <a:off x="179737" y="1179005"/>
            <a:ext cx="8952166" cy="2062103"/>
          </a:xfrm>
          <a:prstGeom prst="rect">
            <a:avLst/>
          </a:prstGeom>
          <a:noFill/>
          <a:ln w="28575">
            <a:solidFill>
              <a:srgbClr val="597E25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lvl="0" indent="-342900" algn="l">
              <a:buFont typeface="+mj-lt"/>
              <a:buAutoNum type="arabicParenR"/>
            </a:pP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known to all</a:t>
            </a: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the Moon travels around the Earth.</a:t>
            </a:r>
            <a:endParaRPr lang="zh-CN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book is very interesting, ____ (</a:t>
            </a:r>
            <a:r>
              <a:rPr lang="zh-CN" altLang="en-US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正如</a:t>
            </a: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most readers say.</a:t>
            </a:r>
            <a:endParaRPr lang="zh-CN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D80354-E0AD-4E9A-AEDB-9D31839FD247}"/>
              </a:ext>
            </a:extLst>
          </p:cNvPr>
          <p:cNvSpPr txBox="1"/>
          <p:nvPr/>
        </p:nvSpPr>
        <p:spPr>
          <a:xfrm>
            <a:off x="3923928" y="354065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as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FD1B88-93ED-48CA-B2B4-73A39697904B}"/>
              </a:ext>
            </a:extLst>
          </p:cNvPr>
          <p:cNvSpPr txBox="1"/>
          <p:nvPr/>
        </p:nvSpPr>
        <p:spPr>
          <a:xfrm>
            <a:off x="5508104" y="222544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as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8141A3-F8DA-417C-B93F-3363E43EEA49}"/>
              </a:ext>
            </a:extLst>
          </p:cNvPr>
          <p:cNvSpPr txBox="1"/>
          <p:nvPr/>
        </p:nvSpPr>
        <p:spPr>
          <a:xfrm>
            <a:off x="755576" y="1179005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As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1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9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117A5F6-11FD-46A5-A88C-95C15FD13B3A}"/>
              </a:ext>
            </a:extLst>
          </p:cNvPr>
          <p:cNvSpPr txBox="1"/>
          <p:nvPr/>
        </p:nvSpPr>
        <p:spPr>
          <a:xfrm>
            <a:off x="179512" y="122581"/>
            <a:ext cx="4051935" cy="584775"/>
          </a:xfrm>
          <a:prstGeom prst="rect">
            <a:avLst/>
          </a:prstGeom>
          <a:solidFill>
            <a:srgbClr val="CCFF66"/>
          </a:solidFill>
          <a:ln w="28575">
            <a:solidFill>
              <a:srgbClr val="95B86E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ea typeface="Segoe UI Black" panose="02010600030101010101" pitchFamily="34" charset="0"/>
                <a:cs typeface="Arial" panose="020B0604020202020204" pitchFamily="34" charset="0"/>
              </a:rPr>
              <a:t>Applying the rules</a:t>
            </a:r>
            <a:endParaRPr lang="zh-CN" altLang="en-US" sz="32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E28628-84AD-4E66-83FC-E7565262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829937"/>
            <a:ext cx="9577064" cy="53353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9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117A5F6-11FD-46A5-A88C-95C15FD13B3A}"/>
              </a:ext>
            </a:extLst>
          </p:cNvPr>
          <p:cNvSpPr txBox="1"/>
          <p:nvPr/>
        </p:nvSpPr>
        <p:spPr>
          <a:xfrm>
            <a:off x="179512" y="122581"/>
            <a:ext cx="4051935" cy="584775"/>
          </a:xfrm>
          <a:prstGeom prst="rect">
            <a:avLst/>
          </a:prstGeom>
          <a:solidFill>
            <a:srgbClr val="CCFF66"/>
          </a:solidFill>
          <a:ln w="28575">
            <a:solidFill>
              <a:srgbClr val="95B86E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ea typeface="Segoe UI Black" panose="02010600030101010101" pitchFamily="34" charset="0"/>
                <a:cs typeface="Arial" panose="020B0604020202020204" pitchFamily="34" charset="0"/>
              </a:rPr>
              <a:t>Applying the rules</a:t>
            </a:r>
            <a:endParaRPr lang="zh-CN" altLang="en-US" sz="3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3EEDD54-8183-4691-ACF9-A952EEFD9EAE}"/>
              </a:ext>
            </a:extLst>
          </p:cNvPr>
          <p:cNvSpPr txBox="1"/>
          <p:nvPr/>
        </p:nvSpPr>
        <p:spPr>
          <a:xfrm>
            <a:off x="127056" y="920621"/>
            <a:ext cx="884548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buFont typeface="+mj-lt"/>
              <a:buAutoNum type="arabicParenR"/>
            </a:pP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My parents went on a tour of Japan with 20 people, </a:t>
            </a:r>
            <a:r>
              <a:rPr lang="en-US" altLang="zh-CN" sz="32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some of whom </a:t>
            </a: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had never been abroad before.</a:t>
            </a:r>
            <a:endParaRPr lang="zh-CN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My favorite place to visit is a little village near Shanghai, </a:t>
            </a:r>
            <a:r>
              <a:rPr lang="en-US" altLang="zh-CN" sz="32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where</a:t>
            </a: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my grandma was born.</a:t>
            </a:r>
            <a:endParaRPr lang="zh-CN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Dr Luo, </a:t>
            </a:r>
            <a:r>
              <a:rPr lang="en-US" altLang="zh-CN" sz="32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who </a:t>
            </a: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is an expert in Chinese history, will give us a tour of Beijing.</a:t>
            </a:r>
            <a:endParaRPr lang="zh-CN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I’d rather visit Europe in summer, </a:t>
            </a:r>
            <a:r>
              <a:rPr lang="en-US" altLang="zh-CN" sz="32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when</a:t>
            </a: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the weather is at its best.</a:t>
            </a:r>
            <a:endParaRPr lang="zh-CN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I’m reading a guidebook to Rome, </a:t>
            </a:r>
            <a:r>
              <a:rPr lang="en-US" altLang="zh-CN" sz="32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which </a:t>
            </a:r>
            <a:r>
              <a:rPr lang="en-US" altLang="zh-CN" sz="3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is really fascinating and helpful.</a:t>
            </a:r>
            <a:endParaRPr lang="zh-CN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988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2060726-CB7F-4FFE-829A-56DB5405D656}"/>
              </a:ext>
            </a:extLst>
          </p:cNvPr>
          <p:cNvSpPr txBox="1"/>
          <p:nvPr/>
        </p:nvSpPr>
        <p:spPr>
          <a:xfrm>
            <a:off x="179512" y="122581"/>
            <a:ext cx="4051935" cy="584775"/>
          </a:xfrm>
          <a:prstGeom prst="rect">
            <a:avLst/>
          </a:prstGeom>
          <a:solidFill>
            <a:srgbClr val="CCFF66"/>
          </a:solidFill>
          <a:ln w="28575">
            <a:solidFill>
              <a:srgbClr val="95B86E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ea typeface="Segoe UI Black" panose="02010600030101010101" pitchFamily="34" charset="0"/>
                <a:cs typeface="Arial" panose="020B0604020202020204" pitchFamily="34" charset="0"/>
              </a:rPr>
              <a:t>Applying the rules</a:t>
            </a:r>
            <a:endParaRPr lang="zh-CN" altLang="en-US" sz="32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7AF98A-8659-4345-9414-8B86AA0B4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3207"/>
            <a:ext cx="8496944" cy="56801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339EC9-77CA-4857-8DC0-D0CE5E5B69CC}"/>
              </a:ext>
            </a:extLst>
          </p:cNvPr>
          <p:cNvSpPr txBox="1"/>
          <p:nvPr/>
        </p:nvSpPr>
        <p:spPr>
          <a:xfrm>
            <a:off x="3511367" y="134076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c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3C69AFD-5112-4340-8E74-E0B6B01DD517}"/>
              </a:ext>
            </a:extLst>
          </p:cNvPr>
          <p:cNvSpPr txBox="1"/>
          <p:nvPr/>
        </p:nvSpPr>
        <p:spPr>
          <a:xfrm>
            <a:off x="4531250" y="256490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a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6D35E67-16CF-4639-9802-BE2FB4D891D6}"/>
              </a:ext>
            </a:extLst>
          </p:cNvPr>
          <p:cNvSpPr txBox="1"/>
          <p:nvPr/>
        </p:nvSpPr>
        <p:spPr>
          <a:xfrm>
            <a:off x="1403648" y="386104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d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623530-2B84-4B62-B7CD-D77FF2FA1570}"/>
              </a:ext>
            </a:extLst>
          </p:cNvPr>
          <p:cNvSpPr txBox="1"/>
          <p:nvPr/>
        </p:nvSpPr>
        <p:spPr>
          <a:xfrm>
            <a:off x="3223059" y="4281599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b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9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117A5F6-11FD-46A5-A88C-95C15FD13B3A}"/>
              </a:ext>
            </a:extLst>
          </p:cNvPr>
          <p:cNvSpPr txBox="1"/>
          <p:nvPr/>
        </p:nvSpPr>
        <p:spPr>
          <a:xfrm>
            <a:off x="179512" y="122581"/>
            <a:ext cx="4051935" cy="584775"/>
          </a:xfrm>
          <a:prstGeom prst="rect">
            <a:avLst/>
          </a:prstGeom>
          <a:solidFill>
            <a:srgbClr val="CCFF66"/>
          </a:solidFill>
          <a:ln w="28575">
            <a:solidFill>
              <a:srgbClr val="95B86E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ea typeface="Segoe UI Black" panose="02010600030101010101" pitchFamily="34" charset="0"/>
                <a:cs typeface="Arial" panose="020B0604020202020204" pitchFamily="34" charset="0"/>
              </a:rPr>
              <a:t>Applying the rules</a:t>
            </a:r>
            <a:endParaRPr lang="zh-CN" altLang="en-US" sz="3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8D43825-3B8B-42F8-94E1-16318B813B1B}"/>
              </a:ext>
            </a:extLst>
          </p:cNvPr>
          <p:cNvSpPr txBox="1"/>
          <p:nvPr/>
        </p:nvSpPr>
        <p:spPr>
          <a:xfrm>
            <a:off x="174731" y="836304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pairs, discuss more ways to be a sustainable tourist, using non-restrictive relative clauses.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86EBBD3-852C-4957-8649-E700D0457381}"/>
              </a:ext>
            </a:extLst>
          </p:cNvPr>
          <p:cNvSpPr txBox="1"/>
          <p:nvPr/>
        </p:nvSpPr>
        <p:spPr>
          <a:xfrm>
            <a:off x="308080" y="3121223"/>
            <a:ext cx="87177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6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When you travel, never buy wildlife products, </a:t>
            </a:r>
            <a:r>
              <a:rPr lang="en-US" altLang="zh-CN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which are made from animal skins or other animal parts.</a:t>
            </a:r>
            <a:endParaRPr lang="zh-CN" altLang="zh-CN" sz="3600" b="1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294E4A-E19A-471A-9358-25EC0B776D81}"/>
              </a:ext>
            </a:extLst>
          </p:cNvPr>
          <p:cNvSpPr txBox="1"/>
          <p:nvPr/>
        </p:nvSpPr>
        <p:spPr>
          <a:xfrm>
            <a:off x="308080" y="2334327"/>
            <a:ext cx="2203095" cy="5847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3200" b="1" kern="100" dirty="0">
                <a:solidFill>
                  <a:srgbClr val="597E25"/>
                </a:solidFill>
                <a:effectLst/>
                <a:latin typeface="Arial Black" panose="020B0A04020102020204" pitchFamily="34" charset="0"/>
              </a:rPr>
              <a:t>Example </a:t>
            </a:r>
            <a:endParaRPr lang="zh-CN" altLang="zh-CN" sz="3200" b="1" kern="100" dirty="0">
              <a:solidFill>
                <a:srgbClr val="597E25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41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86EBBD3-852C-4957-8649-E700D0457381}"/>
              </a:ext>
            </a:extLst>
          </p:cNvPr>
          <p:cNvSpPr txBox="1"/>
          <p:nvPr/>
        </p:nvSpPr>
        <p:spPr>
          <a:xfrm>
            <a:off x="213124" y="1307282"/>
            <a:ext cx="8717749" cy="523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4500"/>
              </a:lnSpc>
              <a:buFont typeface="Wingdings" panose="05000000000000000000" pitchFamily="2" charset="2"/>
              <a:buChar char="l"/>
            </a:pPr>
            <a:r>
              <a:rPr lang="en-US" altLang="zh-CN" sz="3200" b="1" kern="100" dirty="0">
                <a:latin typeface="Times New Roman" panose="02020603050405020304" pitchFamily="18" charset="0"/>
              </a:rPr>
              <a:t>When you travel, you’d better buy souvenirs from the local people, </a:t>
            </a:r>
            <a:r>
              <a:rPr lang="en-US" altLang="zh-CN" sz="3200" b="1" kern="100" dirty="0">
                <a:solidFill>
                  <a:srgbClr val="0070C0"/>
                </a:solidFill>
                <a:latin typeface="Times New Roman" panose="02020603050405020304" pitchFamily="18" charset="0"/>
              </a:rPr>
              <a:t>who may make a living by selling handmade items.</a:t>
            </a:r>
          </a:p>
          <a:p>
            <a:pPr marL="457200" indent="-457200">
              <a:lnSpc>
                <a:spcPts val="4500"/>
              </a:lnSpc>
              <a:buFont typeface="Wingdings" panose="05000000000000000000" pitchFamily="2" charset="2"/>
              <a:buChar char="l"/>
            </a:pPr>
            <a:r>
              <a:rPr lang="en-US" altLang="zh-CN" sz="3200" b="1" kern="100" dirty="0">
                <a:latin typeface="Times New Roman" panose="02020603050405020304" pitchFamily="18" charset="0"/>
              </a:rPr>
              <a:t>When you travel, say no to plastic products, </a:t>
            </a:r>
            <a:r>
              <a:rPr lang="en-US" altLang="zh-CN" sz="3200" b="1" kern="100" dirty="0">
                <a:solidFill>
                  <a:srgbClr val="0070C0"/>
                </a:solidFill>
                <a:latin typeface="Times New Roman" panose="02020603050405020304" pitchFamily="18" charset="0"/>
              </a:rPr>
              <a:t>which reduces your carbon footprint.</a:t>
            </a:r>
          </a:p>
          <a:p>
            <a:pPr marL="457200" indent="-457200">
              <a:lnSpc>
                <a:spcPts val="4500"/>
              </a:lnSpc>
              <a:buFont typeface="Wingdings" panose="05000000000000000000" pitchFamily="2" charset="2"/>
              <a:buChar char="l"/>
            </a:pPr>
            <a:r>
              <a:rPr lang="en-US" altLang="zh-CN" sz="3200" b="1" kern="100" dirty="0">
                <a:latin typeface="Times New Roman" panose="02020603050405020304" pitchFamily="18" charset="0"/>
              </a:rPr>
              <a:t>When you travel, help the local children in the right way in some developing countries, </a:t>
            </a:r>
            <a:r>
              <a:rPr lang="en-US" altLang="zh-CN" sz="3200" b="1" kern="100" dirty="0">
                <a:solidFill>
                  <a:srgbClr val="0070C0"/>
                </a:solidFill>
                <a:latin typeface="Times New Roman" panose="02020603050405020304" pitchFamily="18" charset="0"/>
              </a:rPr>
              <a:t>where your kind giving often has unintended consequences.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294E4A-E19A-471A-9358-25EC0B776D81}"/>
              </a:ext>
            </a:extLst>
          </p:cNvPr>
          <p:cNvSpPr txBox="1"/>
          <p:nvPr/>
        </p:nvSpPr>
        <p:spPr>
          <a:xfrm>
            <a:off x="389513" y="476672"/>
            <a:ext cx="8364973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3600" b="1" kern="100" dirty="0">
                <a:solidFill>
                  <a:srgbClr val="597E25"/>
                </a:solidFill>
                <a:effectLst/>
                <a:latin typeface="Arial Black" panose="020B0A04020102020204" pitchFamily="34" charset="0"/>
              </a:rPr>
              <a:t>Ways to be a sustainable tourist </a:t>
            </a:r>
            <a:endParaRPr lang="zh-CN" altLang="zh-CN" sz="3600" b="1" kern="100" dirty="0">
              <a:solidFill>
                <a:srgbClr val="597E25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8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5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14052" y="970482"/>
            <a:ext cx="3332965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Homework</a:t>
            </a:r>
          </a:p>
        </p:txBody>
      </p:sp>
      <p:sp>
        <p:nvSpPr>
          <p:cNvPr id="4" name="云形 3"/>
          <p:cNvSpPr/>
          <p:nvPr/>
        </p:nvSpPr>
        <p:spPr>
          <a:xfrm>
            <a:off x="4280535" y="2853055"/>
            <a:ext cx="75565" cy="7556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85896AC8-A0A7-42DF-81D9-A13B46816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0" y="2294890"/>
            <a:ext cx="6850380" cy="2909570"/>
          </a:xfrm>
          <a:prstGeom prst="roundRect">
            <a:avLst>
              <a:gd name="adj" fmla="val 16667"/>
            </a:avLst>
          </a:prstGeom>
          <a:ln w="28575" cap="flat" cmpd="dbl">
            <a:solidFill>
              <a:srgbClr val="00B050"/>
            </a:solidFill>
            <a:prstDash val="sysDash"/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02D8026-66C6-4257-B980-A2A3AEEBFB72}"/>
              </a:ext>
            </a:extLst>
          </p:cNvPr>
          <p:cNvSpPr txBox="1"/>
          <p:nvPr/>
        </p:nvSpPr>
        <p:spPr>
          <a:xfrm>
            <a:off x="1372870" y="2505712"/>
            <a:ext cx="6303554" cy="2487925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l">
              <a:lnSpc>
                <a:spcPct val="170000"/>
              </a:lnSpc>
            </a:pPr>
            <a:r>
              <a:rPr lang="en-US" altLang="zh-CN" sz="3200" dirty="0"/>
              <a:t>Polish your sentences after class and exchange your sentences with other classmates.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3850" y="909638"/>
            <a:ext cx="8594725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4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3600" b="1" kern="1200" cap="none" spc="0" normalizeH="0" baseline="0" noProof="0">
                <a:solidFill>
                  <a:srgbClr val="00CC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  </a:t>
            </a:r>
            <a:endParaRPr kumimoji="0" lang="zh-CN" altLang="en-US" sz="3600" b="1" kern="1200" cap="none" spc="0" normalizeH="0" baseline="0" noProof="0">
              <a:solidFill>
                <a:srgbClr val="00CCFF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 descr="/Users/apple/Desktop/高中助教资源库 PPT选择性必修三/PPT-3.jpgPPT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/Users/apple/Desktop/PPT-2.jpgPPT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69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"/>
          <p:cNvSpPr txBox="1"/>
          <p:nvPr/>
        </p:nvSpPr>
        <p:spPr>
          <a:xfrm>
            <a:off x="7092280" y="817548"/>
            <a:ext cx="1099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n-ea"/>
                <a:ea typeface="+mn-ea"/>
              </a:rPr>
              <a:t>谢丹</a:t>
            </a:r>
            <a:endParaRPr lang="zh-CN" altLang="zh-CN" sz="2800" dirty="0">
              <a:latin typeface="+mn-ea"/>
              <a:ea typeface="+mn-ea"/>
            </a:endParaRPr>
          </a:p>
        </p:txBody>
      </p:sp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矩形 15">
            <a:extLst>
              <a:ext uri="{FF2B5EF4-FFF2-40B4-BE49-F238E27FC236}">
                <a16:creationId xmlns:a16="http://schemas.microsoft.com/office/drawing/2014/main" id="{BDB0CE83-36B6-4208-B352-3ECF5E7CDBF4}"/>
              </a:ext>
            </a:extLst>
          </p:cNvPr>
          <p:cNvSpPr/>
          <p:nvPr/>
        </p:nvSpPr>
        <p:spPr>
          <a:xfrm>
            <a:off x="4845650" y="3818897"/>
            <a:ext cx="4503420" cy="14907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中学高级教师</a:t>
            </a:r>
            <a:endParaRPr lang="zh-CN" altLang="en-US" sz="24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 eaLnBrk="1" latinLnBrk="0" hangingPunct="1">
              <a:lnSpc>
                <a:spcPts val="6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醴陵市高中英语学科带头人</a:t>
            </a:r>
            <a:endParaRPr lang="zh-CN" altLang="en-US" sz="24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B5F1B4-2EF5-4F79-96C9-A144FD020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59269"/>
            <a:ext cx="4524232" cy="29608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6BF1F-9469-47C3-A1F7-D415ACD45C7D}"/>
              </a:ext>
            </a:extLst>
          </p:cNvPr>
          <p:cNvSpPr txBox="1"/>
          <p:nvPr/>
        </p:nvSpPr>
        <p:spPr>
          <a:xfrm>
            <a:off x="323528" y="260648"/>
            <a:ext cx="5544616" cy="584775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3200" b="1" dirty="0">
                <a:solidFill>
                  <a:schemeClr val="tx1"/>
                </a:solidFill>
                <a:ea typeface="Segoe UI Black" panose="02010600030101010101" pitchFamily="34" charset="0"/>
                <a:cs typeface="Arial" panose="020B0604020202020204" pitchFamily="34" charset="0"/>
              </a:rPr>
              <a:t>Comparing two sentences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CD6E069-F405-4681-8345-E7E6CB58222E}"/>
              </a:ext>
            </a:extLst>
          </p:cNvPr>
          <p:cNvSpPr txBox="1"/>
          <p:nvPr/>
        </p:nvSpPr>
        <p:spPr>
          <a:xfrm>
            <a:off x="310935" y="1443535"/>
            <a:ext cx="8064896" cy="1569660"/>
          </a:xfrm>
          <a:prstGeom prst="rect">
            <a:avLst/>
          </a:prstGeom>
          <a:noFill/>
          <a:ln w="19050">
            <a:solidFill>
              <a:srgbClr val="597E25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In the ten provinces and three territories </a:t>
            </a:r>
            <a:r>
              <a:rPr lang="en-US" altLang="zh-CN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make up Canada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there is a great diversity in geography.</a:t>
            </a:r>
            <a:endParaRPr lang="zh-C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FF53262-A35B-47DB-9D55-97EB8FB21F9C}"/>
              </a:ext>
            </a:extLst>
          </p:cNvPr>
          <p:cNvSpPr txBox="1"/>
          <p:nvPr/>
        </p:nvSpPr>
        <p:spPr>
          <a:xfrm>
            <a:off x="323528" y="3671900"/>
            <a:ext cx="8064896" cy="1569660"/>
          </a:xfrm>
          <a:prstGeom prst="rect">
            <a:avLst/>
          </a:prstGeom>
          <a:noFill/>
          <a:ln w="19050">
            <a:solidFill>
              <a:srgbClr val="597E25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To the east of the Pacific coast rise the grand Rocky Mountains   </a:t>
            </a:r>
            <a:r>
              <a:rPr lang="en-US" altLang="zh-CN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are home to high peaks and deep valleys carved by ice and water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F95E641-AFE7-4D6D-BE7C-679BB8BB51F5}"/>
              </a:ext>
            </a:extLst>
          </p:cNvPr>
          <p:cNvSpPr txBox="1"/>
          <p:nvPr/>
        </p:nvSpPr>
        <p:spPr>
          <a:xfrm>
            <a:off x="3275856" y="4068054"/>
            <a:ext cx="519530" cy="777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zh-CN" altLang="en-US" sz="4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B789C8-CBE4-4709-B99D-AC44012DE3EF}"/>
              </a:ext>
            </a:extLst>
          </p:cNvPr>
          <p:cNvSpPr txBox="1"/>
          <p:nvPr/>
        </p:nvSpPr>
        <p:spPr>
          <a:xfrm>
            <a:off x="1979712" y="3027914"/>
            <a:ext cx="5629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a restrictive relative clause 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014FD3-B44A-4C5C-A4F8-914E274CF3E5}"/>
              </a:ext>
            </a:extLst>
          </p:cNvPr>
          <p:cNvSpPr txBox="1"/>
          <p:nvPr/>
        </p:nvSpPr>
        <p:spPr>
          <a:xfrm>
            <a:off x="1979712" y="5285781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a non-restrictive relative clause 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249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A5806C3F-5EE5-4786-A750-7966B32AB42F}"/>
              </a:ext>
            </a:extLst>
          </p:cNvPr>
          <p:cNvSpPr txBox="1"/>
          <p:nvPr/>
        </p:nvSpPr>
        <p:spPr>
          <a:xfrm>
            <a:off x="187788" y="24917"/>
            <a:ext cx="4051935" cy="584775"/>
          </a:xfrm>
          <a:prstGeom prst="rect">
            <a:avLst/>
          </a:prstGeom>
          <a:solidFill>
            <a:srgbClr val="CCFF66"/>
          </a:solidFill>
          <a:ln w="28575">
            <a:solidFill>
              <a:srgbClr val="95B86E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ea typeface="Segoe UI Black" panose="02010600030101010101" pitchFamily="34" charset="0"/>
                <a:cs typeface="Arial" panose="020B0604020202020204" pitchFamily="34" charset="0"/>
              </a:rPr>
              <a:t>Exploring the rules</a:t>
            </a:r>
            <a:endParaRPr lang="zh-CN" altLang="en-US" sz="3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F86E55-8CBE-4F9D-82FF-812506A8AAE3}"/>
              </a:ext>
            </a:extLst>
          </p:cNvPr>
          <p:cNvSpPr txBox="1"/>
          <p:nvPr/>
        </p:nvSpPr>
        <p:spPr>
          <a:xfrm>
            <a:off x="162213" y="729687"/>
            <a:ext cx="896448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buFont typeface="+mj-lt"/>
              <a:buAutoNum type="arabicParenR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These industries, in turn, give jobs to the local population, 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whose welfare depends on tourism.</a:t>
            </a:r>
            <a:endParaRPr lang="zh-CN" altLang="zh-CN" sz="28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prices of tourist essentials such as transport, accommodation and food usually increase too, 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which brings even more wealth to the surrounding community.</a:t>
            </a:r>
            <a:endParaRPr lang="zh-CN" altLang="zh-CN" sz="28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More nature-</a:t>
            </a:r>
            <a:r>
              <a:rPr lang="en-US" altLang="zh-CN" sz="2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centred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tourist attractions, 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where man and nature live in harmony,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can be greatly impacted or even destroyed by the flood of tourists.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As resources are used more rapidly than they can be sustained, wildlife habitats are likely to suffer, 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which could endanger the local plants and animals.</a:t>
            </a:r>
            <a:endParaRPr lang="zh-CN" altLang="zh-CN" sz="28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Local festivals and customs, 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which may have deep meaning in a particular culture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can simply become entertainment for tourists.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9" y="235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4BC71-889C-4ABC-A744-D2C3E5633BF4}"/>
              </a:ext>
            </a:extLst>
          </p:cNvPr>
          <p:cNvSpPr txBox="1"/>
          <p:nvPr/>
        </p:nvSpPr>
        <p:spPr>
          <a:xfrm>
            <a:off x="292996" y="195440"/>
            <a:ext cx="4392037" cy="584775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3200" b="1" dirty="0">
                <a:solidFill>
                  <a:schemeClr val="tx1"/>
                </a:solidFill>
                <a:ea typeface="Segoe UI Black" panose="02010600030101010101" pitchFamily="34" charset="0"/>
                <a:cs typeface="Arial" panose="020B0604020202020204" pitchFamily="34" charset="0"/>
              </a:rPr>
              <a:t>Working out the rules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9E9A7FD6-58CA-4B1F-9EEF-C64DB4369B28}"/>
              </a:ext>
            </a:extLst>
          </p:cNvPr>
          <p:cNvSpPr txBox="1"/>
          <p:nvPr/>
        </p:nvSpPr>
        <p:spPr>
          <a:xfrm>
            <a:off x="245453" y="903750"/>
            <a:ext cx="8598656" cy="273921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 1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often use a non-restrictive relative clause to add _______ information to a noun, pronoun or noun phrase in the main clause or the main clause. </a:t>
            </a:r>
          </a:p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_________ is usually used to separate the adding clause and the main clause.</a:t>
            </a:r>
            <a:endParaRPr lang="zh-CN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D80354-E0AD-4E9A-AEDB-9D31839FD247}"/>
              </a:ext>
            </a:extLst>
          </p:cNvPr>
          <p:cNvSpPr txBox="1"/>
          <p:nvPr/>
        </p:nvSpPr>
        <p:spPr>
          <a:xfrm>
            <a:off x="318282" y="1755824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extra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FD1B88-93ED-48CA-B2B4-73A39697904B}"/>
              </a:ext>
            </a:extLst>
          </p:cNvPr>
          <p:cNvSpPr txBox="1"/>
          <p:nvPr/>
        </p:nvSpPr>
        <p:spPr>
          <a:xfrm>
            <a:off x="611560" y="257721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comma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61C7E1D-46FC-4086-A073-AA0FFCA57EB7}"/>
              </a:ext>
            </a:extLst>
          </p:cNvPr>
          <p:cNvSpPr txBox="1"/>
          <p:nvPr/>
        </p:nvSpPr>
        <p:spPr>
          <a:xfrm>
            <a:off x="272672" y="3786098"/>
            <a:ext cx="8571437" cy="2613023"/>
          </a:xfrm>
          <a:prstGeom prst="rect">
            <a:avLst/>
          </a:prstGeom>
          <a:noFill/>
          <a:ln w="28575">
            <a:solidFill>
              <a:srgbClr val="597E25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000"/>
              </a:lnSpc>
              <a:buAutoNum type="arabicParenR"/>
            </a:pPr>
            <a:r>
              <a:rPr lang="en-US" altLang="zh-CN" sz="28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This is the house </a:t>
            </a:r>
            <a:r>
              <a:rPr lang="en-US" altLang="zh-CN" sz="2800" b="1" kern="100" dirty="0">
                <a:solidFill>
                  <a:srgbClr val="0070C0"/>
                </a:solidFill>
                <a:latin typeface="Times New Roman" panose="02020603050405020304" pitchFamily="18" charset="0"/>
              </a:rPr>
              <a:t>which I bought last year</a:t>
            </a:r>
            <a:r>
              <a:rPr lang="en-US" altLang="zh-CN" sz="28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ts val="4000"/>
              </a:lnSpc>
            </a:pPr>
            <a:endParaRPr lang="en-US" altLang="zh-CN" sz="2800" b="1" kern="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4000"/>
              </a:lnSpc>
            </a:pPr>
            <a:r>
              <a:rPr lang="en-US" altLang="zh-CN" sz="28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2)  This house, </a:t>
            </a:r>
            <a:r>
              <a:rPr lang="en-US" altLang="zh-CN" sz="2800" b="1" kern="100" dirty="0">
                <a:solidFill>
                  <a:srgbClr val="0070C0"/>
                </a:solidFill>
                <a:latin typeface="Times New Roman" panose="02020603050405020304" pitchFamily="18" charset="0"/>
              </a:rPr>
              <a:t>which I bought last year</a:t>
            </a:r>
            <a:r>
              <a:rPr lang="en-US" altLang="zh-CN" sz="28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  <a:p>
            <a:pPr indent="133350">
              <a:lnSpc>
                <a:spcPts val="4000"/>
              </a:lnSpc>
            </a:pPr>
            <a:r>
              <a:rPr lang="en-US" altLang="zh-CN" sz="28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has got a lovely garden.</a:t>
            </a:r>
          </a:p>
          <a:p>
            <a:pPr indent="133350">
              <a:lnSpc>
                <a:spcPts val="4000"/>
              </a:lnSpc>
            </a:pPr>
            <a:endParaRPr lang="en-US" altLang="zh-CN" sz="2800" b="1" kern="1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7029BBD-27C1-4D9F-B4A6-D109F91C6B64}"/>
              </a:ext>
            </a:extLst>
          </p:cNvPr>
          <p:cNvSpPr txBox="1"/>
          <p:nvPr/>
        </p:nvSpPr>
        <p:spPr>
          <a:xfrm>
            <a:off x="930350" y="4274574"/>
            <a:ext cx="486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这就是我去年买的房子。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7E8C3B5-C29B-40C5-8019-5C61C07B105B}"/>
              </a:ext>
            </a:extLst>
          </p:cNvPr>
          <p:cNvSpPr txBox="1"/>
          <p:nvPr/>
        </p:nvSpPr>
        <p:spPr>
          <a:xfrm>
            <a:off x="681681" y="5829604"/>
            <a:ext cx="777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这个房子是我去年买的，它有一个漂亮的花园。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5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DF86E55-8CBE-4F9D-82FF-812506A8AAE3}"/>
              </a:ext>
            </a:extLst>
          </p:cNvPr>
          <p:cNvSpPr txBox="1"/>
          <p:nvPr/>
        </p:nvSpPr>
        <p:spPr>
          <a:xfrm>
            <a:off x="0" y="651591"/>
            <a:ext cx="896448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buFont typeface="+mj-lt"/>
              <a:buAutoNum type="arabicParenR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These industries, in turn, give jobs to the local population, whose welfare depends on tourism.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prices of tourist essentials such as transport, accommodation and food usually increase too, which brings even more wealth to the surrounding community.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More nature-</a:t>
            </a:r>
            <a:r>
              <a:rPr lang="en-US" altLang="zh-CN" sz="2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centred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tourist attractions, where man and nature live in harmony, can be greatly impacted or even destroyed by the flood of tourists.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As resources are used more rapidly than they can be sustained, wildlife habitats are likely to suffer, which could endanger the local plants and animals.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lvl="0" indent="-342900" algn="l">
              <a:buFont typeface="+mj-lt"/>
              <a:buAutoNum type="arabicParenR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Local festivals and customs, which may have deep meaning in a particular culture, can simply become entertainment for tourists.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C4F4D57-782E-4D13-BA26-0FDC7922A343}"/>
              </a:ext>
            </a:extLst>
          </p:cNvPr>
          <p:cNvSpPr txBox="1"/>
          <p:nvPr/>
        </p:nvSpPr>
        <p:spPr>
          <a:xfrm>
            <a:off x="251520" y="81655"/>
            <a:ext cx="4051935" cy="584775"/>
          </a:xfrm>
          <a:prstGeom prst="rect">
            <a:avLst/>
          </a:prstGeom>
          <a:solidFill>
            <a:srgbClr val="CCFF66"/>
          </a:solidFill>
          <a:ln w="28575">
            <a:solidFill>
              <a:srgbClr val="95B86E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ea typeface="Segoe UI Black" panose="02010600030101010101" pitchFamily="34" charset="0"/>
                <a:cs typeface="Arial" panose="020B0604020202020204" pitchFamily="34" charset="0"/>
              </a:rPr>
              <a:t>Exploring the rules</a:t>
            </a:r>
            <a:endParaRPr lang="zh-CN" altLang="en-US" sz="3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083F6843-8304-4273-9744-0CCC6E49CD3D}"/>
              </a:ext>
            </a:extLst>
          </p:cNvPr>
          <p:cNvSpPr/>
          <p:nvPr/>
        </p:nvSpPr>
        <p:spPr bwMode="auto">
          <a:xfrm>
            <a:off x="257588" y="1124744"/>
            <a:ext cx="1218068" cy="4761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B0C14AC-B9A2-47AD-8E02-E432869EA2E7}"/>
              </a:ext>
            </a:extLst>
          </p:cNvPr>
          <p:cNvSpPr/>
          <p:nvPr/>
        </p:nvSpPr>
        <p:spPr bwMode="auto">
          <a:xfrm>
            <a:off x="6948264" y="1957639"/>
            <a:ext cx="1218068" cy="4761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1D5BF2E-EB5F-424F-8375-3FCD11C82F97}"/>
              </a:ext>
            </a:extLst>
          </p:cNvPr>
          <p:cNvSpPr/>
          <p:nvPr/>
        </p:nvSpPr>
        <p:spPr bwMode="auto">
          <a:xfrm>
            <a:off x="6012160" y="2832135"/>
            <a:ext cx="1152128" cy="4761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AEFD510-FEBF-4992-BE15-BDBAA66D2291}"/>
              </a:ext>
            </a:extLst>
          </p:cNvPr>
          <p:cNvSpPr/>
          <p:nvPr/>
        </p:nvSpPr>
        <p:spPr bwMode="auto">
          <a:xfrm>
            <a:off x="6948264" y="4581128"/>
            <a:ext cx="1152128" cy="4761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7C0EF2A-27C9-42CF-9DDC-E524B5F8F943}"/>
              </a:ext>
            </a:extLst>
          </p:cNvPr>
          <p:cNvSpPr/>
          <p:nvPr/>
        </p:nvSpPr>
        <p:spPr bwMode="auto">
          <a:xfrm>
            <a:off x="4481369" y="5373216"/>
            <a:ext cx="1098743" cy="4761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407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4BC71-889C-4ABC-A744-D2C3E5633BF4}"/>
              </a:ext>
            </a:extLst>
          </p:cNvPr>
          <p:cNvSpPr txBox="1"/>
          <p:nvPr/>
        </p:nvSpPr>
        <p:spPr>
          <a:xfrm>
            <a:off x="249682" y="148402"/>
            <a:ext cx="4392037" cy="584775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3200" b="1" dirty="0">
                <a:solidFill>
                  <a:schemeClr val="tx1"/>
                </a:solidFill>
                <a:ea typeface="Segoe UI Black" panose="02010600030101010101" pitchFamily="34" charset="0"/>
                <a:cs typeface="Arial" panose="020B0604020202020204" pitchFamily="34" charset="0"/>
              </a:rPr>
              <a:t>Working out the rules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9E9A7FD6-58CA-4B1F-9EEF-C64DB4369B28}"/>
              </a:ext>
            </a:extLst>
          </p:cNvPr>
          <p:cNvSpPr txBox="1"/>
          <p:nvPr/>
        </p:nvSpPr>
        <p:spPr>
          <a:xfrm>
            <a:off x="166040" y="863023"/>
            <a:ext cx="8817528" cy="273921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 2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usually introduce a non-restrictive relative clause with a relative pronoun like 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who, whom, which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whose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a relative adverb like 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relative pronoun and adverb ________ (can /cannot) be left out in a non-restrictive relative clause.</a:t>
            </a:r>
            <a:endParaRPr lang="zh-CN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EBE21-C1CC-4B94-9F14-5632353A4018}"/>
              </a:ext>
            </a:extLst>
          </p:cNvPr>
          <p:cNvSpPr txBox="1"/>
          <p:nvPr/>
        </p:nvSpPr>
        <p:spPr>
          <a:xfrm>
            <a:off x="166040" y="3972970"/>
            <a:ext cx="8817529" cy="2100062"/>
          </a:xfrm>
          <a:prstGeom prst="rect">
            <a:avLst/>
          </a:prstGeom>
          <a:noFill/>
          <a:ln w="28575">
            <a:solidFill>
              <a:srgbClr val="597E25"/>
            </a:solidFill>
            <a:prstDash val="dash"/>
          </a:ln>
        </p:spPr>
        <p:txBody>
          <a:bodyPr wrap="square" rtlCol="0">
            <a:spAutoFit/>
          </a:bodyPr>
          <a:lstStyle/>
          <a:p>
            <a:pPr indent="133350">
              <a:lnSpc>
                <a:spcPts val="4000"/>
              </a:lnSpc>
            </a:pPr>
            <a:r>
              <a:rPr lang="en-US" altLang="zh-CN" sz="28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1) I live in Nanjing, ________is a big city.</a:t>
            </a:r>
            <a:endParaRPr lang="zh-CN" altLang="zh-CN" sz="2800" b="1" kern="100" dirty="0">
              <a:latin typeface="Times New Roman" panose="02020603050405020304" pitchFamily="18" charset="0"/>
            </a:endParaRPr>
          </a:p>
          <a:p>
            <a:pPr indent="133350">
              <a:lnSpc>
                <a:spcPts val="4000"/>
              </a:lnSpc>
            </a:pPr>
            <a:r>
              <a:rPr lang="en-US" altLang="zh-CN" sz="28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2) I like my English teacher, _____ speaks good English.</a:t>
            </a:r>
            <a:endParaRPr lang="zh-CN" altLang="zh-CN" sz="2800" b="1" kern="100" dirty="0">
              <a:latin typeface="Times New Roman" panose="02020603050405020304" pitchFamily="18" charset="0"/>
            </a:endParaRPr>
          </a:p>
          <a:p>
            <a:pPr indent="133350">
              <a:lnSpc>
                <a:spcPts val="4000"/>
              </a:lnSpc>
            </a:pPr>
            <a:r>
              <a:rPr lang="en-US" altLang="zh-CN" sz="28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3) I visit my grandparents at the weekend, _______ I do  </a:t>
            </a:r>
          </a:p>
          <a:p>
            <a:pPr indent="133350">
              <a:lnSpc>
                <a:spcPts val="4000"/>
              </a:lnSpc>
            </a:pPr>
            <a:r>
              <a:rPr lang="en-US" altLang="zh-CN" sz="28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    not go to school.</a:t>
            </a:r>
            <a:endParaRPr lang="zh-CN" altLang="zh-CN" sz="2800" b="1" kern="100" dirty="0">
              <a:latin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D80354-E0AD-4E9A-AEDB-9D31839FD247}"/>
              </a:ext>
            </a:extLst>
          </p:cNvPr>
          <p:cNvSpPr txBox="1"/>
          <p:nvPr/>
        </p:nvSpPr>
        <p:spPr>
          <a:xfrm>
            <a:off x="4641719" y="256490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cannot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FD1B88-93ED-48CA-B2B4-73A39697904B}"/>
              </a:ext>
            </a:extLst>
          </p:cNvPr>
          <p:cNvSpPr txBox="1"/>
          <p:nvPr/>
        </p:nvSpPr>
        <p:spPr>
          <a:xfrm>
            <a:off x="3419872" y="3926726"/>
            <a:ext cx="1507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which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CC2D37-7F22-4BE6-B444-489B3616530B}"/>
              </a:ext>
            </a:extLst>
          </p:cNvPr>
          <p:cNvSpPr txBox="1"/>
          <p:nvPr/>
        </p:nvSpPr>
        <p:spPr>
          <a:xfrm>
            <a:off x="4631408" y="4465257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who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70F9DF0-80CA-4D8E-9AC1-EFF459145200}"/>
              </a:ext>
            </a:extLst>
          </p:cNvPr>
          <p:cNvSpPr txBox="1"/>
          <p:nvPr/>
        </p:nvSpPr>
        <p:spPr>
          <a:xfrm>
            <a:off x="6852458" y="4963041"/>
            <a:ext cx="1436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when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7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" y="14837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4BC71-889C-4ABC-A744-D2C3E5633BF4}"/>
              </a:ext>
            </a:extLst>
          </p:cNvPr>
          <p:cNvSpPr txBox="1"/>
          <p:nvPr/>
        </p:nvSpPr>
        <p:spPr>
          <a:xfrm>
            <a:off x="179737" y="56104"/>
            <a:ext cx="4392037" cy="584775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3200" b="1" dirty="0">
                <a:solidFill>
                  <a:schemeClr val="tx1"/>
                </a:solidFill>
                <a:ea typeface="Segoe UI Black" panose="02010600030101010101" pitchFamily="34" charset="0"/>
                <a:cs typeface="Arial" panose="020B0604020202020204" pitchFamily="34" charset="0"/>
              </a:rPr>
              <a:t>Working out the rules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9E9A7FD6-58CA-4B1F-9EEF-C64DB4369B28}"/>
              </a:ext>
            </a:extLst>
          </p:cNvPr>
          <p:cNvSpPr txBox="1"/>
          <p:nvPr/>
        </p:nvSpPr>
        <p:spPr>
          <a:xfrm>
            <a:off x="261085" y="5490797"/>
            <a:ext cx="8598656" cy="1015663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 3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put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some/half/many/most/all of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relative pronouns ______ and ______. </a:t>
            </a:r>
            <a:endParaRPr lang="zh-CN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EBE21-C1CC-4B94-9F14-5632353A4018}"/>
              </a:ext>
            </a:extLst>
          </p:cNvPr>
          <p:cNvSpPr txBox="1"/>
          <p:nvPr/>
        </p:nvSpPr>
        <p:spPr>
          <a:xfrm>
            <a:off x="84330" y="859371"/>
            <a:ext cx="8952166" cy="4524315"/>
          </a:xfrm>
          <a:prstGeom prst="rect">
            <a:avLst/>
          </a:prstGeom>
          <a:noFill/>
          <a:ln w="28575">
            <a:solidFill>
              <a:srgbClr val="597E25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people, </a:t>
            </a:r>
            <a:r>
              <a:rPr lang="en-US" altLang="zh-CN" sz="3200" kern="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of </a:t>
            </a: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 are not overweight, are going on a diet.</a:t>
            </a:r>
            <a:endParaRPr lang="zh-CN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been to many big cities, </a:t>
            </a:r>
            <a:r>
              <a:rPr lang="en-US" altLang="zh-CN" sz="3200" kern="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of </a:t>
            </a: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 have left a deep impression on me.</a:t>
            </a:r>
            <a:endParaRPr lang="zh-CN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invited more than one hundred friends to the party, ______________ </a:t>
            </a:r>
            <a:r>
              <a:rPr lang="en-US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他们中的大部分</a:t>
            </a:r>
            <a:r>
              <a:rPr lang="en-US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from abroad.</a:t>
            </a:r>
            <a:endParaRPr lang="zh-CN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earn only 1,000 dollars a month, _____________ </a:t>
            </a:r>
            <a:r>
              <a:rPr lang="en-US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其中一半</a:t>
            </a:r>
            <a:r>
              <a:rPr lang="en-US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spent on my car. </a:t>
            </a:r>
            <a:endParaRPr lang="zh-CN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D80354-E0AD-4E9A-AEDB-9D31839FD247}"/>
              </a:ext>
            </a:extLst>
          </p:cNvPr>
          <p:cNvSpPr txBox="1"/>
          <p:nvPr/>
        </p:nvSpPr>
        <p:spPr>
          <a:xfrm>
            <a:off x="4211960" y="859371"/>
            <a:ext cx="138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whom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FD1B88-93ED-48CA-B2B4-73A39697904B}"/>
              </a:ext>
            </a:extLst>
          </p:cNvPr>
          <p:cNvSpPr txBox="1"/>
          <p:nvPr/>
        </p:nvSpPr>
        <p:spPr>
          <a:xfrm>
            <a:off x="6605972" y="1844824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which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97795CA-3BD5-452A-B9ED-FED78DBE4B47}"/>
              </a:ext>
            </a:extLst>
          </p:cNvPr>
          <p:cNvSpPr txBox="1"/>
          <p:nvPr/>
        </p:nvSpPr>
        <p:spPr>
          <a:xfrm>
            <a:off x="1548373" y="3284984"/>
            <a:ext cx="3354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most of whom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E11AD8-D8FA-4495-8A03-B63B9777A444}"/>
              </a:ext>
            </a:extLst>
          </p:cNvPr>
          <p:cNvSpPr txBox="1"/>
          <p:nvPr/>
        </p:nvSpPr>
        <p:spPr>
          <a:xfrm>
            <a:off x="6055370" y="4293096"/>
            <a:ext cx="2757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half of which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9B10528-F9FD-42CC-BD95-36E2A4505AF7}"/>
              </a:ext>
            </a:extLst>
          </p:cNvPr>
          <p:cNvSpPr txBox="1"/>
          <p:nvPr/>
        </p:nvSpPr>
        <p:spPr>
          <a:xfrm>
            <a:off x="2987824" y="5958032"/>
            <a:ext cx="1382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whom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04D4DE9-ABBF-4B16-83FC-EC72A1BC7FE2}"/>
              </a:ext>
            </a:extLst>
          </p:cNvPr>
          <p:cNvSpPr txBox="1"/>
          <p:nvPr/>
        </p:nvSpPr>
        <p:spPr>
          <a:xfrm>
            <a:off x="4814148" y="5956221"/>
            <a:ext cx="1598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which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3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  <p:bldP spid="8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PP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0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1EBE21-C1CC-4B94-9F14-5632353A4018}"/>
              </a:ext>
            </a:extLst>
          </p:cNvPr>
          <p:cNvSpPr txBox="1"/>
          <p:nvPr/>
        </p:nvSpPr>
        <p:spPr>
          <a:xfrm>
            <a:off x="248119" y="1383941"/>
            <a:ext cx="8598656" cy="4524315"/>
          </a:xfrm>
          <a:prstGeom prst="rect">
            <a:avLst/>
          </a:prstGeom>
          <a:noFill/>
          <a:ln w="28575">
            <a:solidFill>
              <a:srgbClr val="597E25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2) The prices of tourist essentials such as transport, accommodation and food usually increase too, </a:t>
            </a:r>
            <a:r>
              <a:rPr lang="en-US" altLang="zh-CN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</a:rPr>
              <a:t>which</a:t>
            </a:r>
            <a:r>
              <a:rPr lang="en-US" altLang="zh-CN" sz="32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 brings even more wealth to the surrounding community.</a:t>
            </a:r>
          </a:p>
          <a:p>
            <a:pPr lvl="0"/>
            <a:endParaRPr lang="zh-CN" altLang="zh-CN" sz="3200" b="1" kern="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/>
            <a:r>
              <a:rPr lang="en-US" altLang="zh-CN" sz="32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zh-CN" alt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）</a:t>
            </a:r>
            <a:r>
              <a:rPr lang="en-US" altLang="zh-CN" sz="32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As resources are used more rapidly than they can be sustained, wildlife habitats are likely to suffer, </a:t>
            </a:r>
            <a:r>
              <a:rPr lang="en-US" altLang="zh-CN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</a:rPr>
              <a:t>which</a:t>
            </a:r>
            <a:r>
              <a:rPr lang="en-US" altLang="zh-CN" sz="3200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 could endanger the local plants and animals.</a:t>
            </a:r>
            <a:endParaRPr lang="zh-CN" altLang="zh-CN" sz="3200" b="1" kern="1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5C7164C-C59D-495E-BC96-7F2D5E4A130B}"/>
              </a:ext>
            </a:extLst>
          </p:cNvPr>
          <p:cNvSpPr txBox="1"/>
          <p:nvPr/>
        </p:nvSpPr>
        <p:spPr>
          <a:xfrm>
            <a:off x="272672" y="208813"/>
            <a:ext cx="4051935" cy="584775"/>
          </a:xfrm>
          <a:prstGeom prst="rect">
            <a:avLst/>
          </a:prstGeom>
          <a:solidFill>
            <a:srgbClr val="CCFF66"/>
          </a:solidFill>
          <a:ln w="28575">
            <a:solidFill>
              <a:srgbClr val="95B86E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+mn-lt"/>
                <a:ea typeface="Segoe UI Black" panose="02010600030101010101" pitchFamily="34" charset="0"/>
                <a:cs typeface="Arial" panose="020B0604020202020204" pitchFamily="34" charset="0"/>
              </a:rPr>
              <a:t>Exploring the rules</a:t>
            </a:r>
            <a:endParaRPr lang="zh-CN" altLang="en-US" sz="32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8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>
          <a:noFill/>
        </a:ln>
      </a:spPr>
      <a:bodyPr anchor="ctr"/>
      <a:lstStyle>
        <a:defPPr algn="ctr" eaLnBrk="1" hangingPunct="1">
          <a:lnSpc>
            <a:spcPct val="100000"/>
          </a:lnSpc>
          <a:spcBef>
            <a:spcPct val="0"/>
          </a:spcBef>
          <a:buFont typeface="Arial" panose="020B0604020202020204" pitchFamily="34" charset="0"/>
          <a:buNone/>
          <a:defRPr sz="1800">
            <a:solidFill>
              <a:srgbClr val="FFFFFF"/>
            </a:solidFill>
            <a:latin typeface="宋体" panose="02010600030101010101" pitchFamily="2" charset="-122"/>
            <a:sym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1136</Words>
  <Application>Microsoft Office PowerPoint</Application>
  <PresentationFormat>全屏显示(4:3)</PresentationFormat>
  <Paragraphs>104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Comic Sans MS</vt:lpstr>
      <vt:lpstr>宋体</vt:lpstr>
      <vt:lpstr>Times New Roman</vt:lpstr>
      <vt:lpstr>Wingdings</vt:lpstr>
      <vt:lpstr>Arial Black</vt:lpstr>
      <vt:lpstr>楷体</vt:lpstr>
      <vt:lpstr>Arial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123</cp:lastModifiedBy>
  <cp:revision>526</cp:revision>
  <dcterms:created xsi:type="dcterms:W3CDTF">2021-08-25T03:52:00Z</dcterms:created>
  <dcterms:modified xsi:type="dcterms:W3CDTF">2021-10-05T11:01:33Z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D76D0F9068F546E1AB6B6ADC1A3DEF9C</vt:lpwstr>
  </property>
</Properties>
</file>