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446" r:id="rId3"/>
    <p:sldId id="447" r:id="rId5"/>
    <p:sldId id="478" r:id="rId6"/>
    <p:sldId id="483" r:id="rId7"/>
    <p:sldId id="479" r:id="rId8"/>
    <p:sldId id="484" r:id="rId9"/>
    <p:sldId id="480" r:id="rId10"/>
    <p:sldId id="486" r:id="rId11"/>
    <p:sldId id="477" r:id="rId12"/>
    <p:sldId id="487" r:id="rId13"/>
    <p:sldId id="481" r:id="rId14"/>
    <p:sldId id="489" r:id="rId15"/>
    <p:sldId id="490" r:id="rId16"/>
    <p:sldId id="491" r:id="rId17"/>
    <p:sldId id="493" r:id="rId18"/>
    <p:sldId id="495" r:id="rId19"/>
    <p:sldId id="497" r:id="rId20"/>
    <p:sldId id="498" r:id="rId21"/>
    <p:sldId id="445" r:id="rId22"/>
    <p:sldId id="45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FFFFF"/>
    <a:srgbClr val="DAA17A"/>
    <a:srgbClr val="003399"/>
    <a:srgbClr val="003366"/>
    <a:srgbClr val="0000CC"/>
    <a:srgbClr val="006600"/>
    <a:srgbClr val="008000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5" autoAdjust="0"/>
  </p:normalViewPr>
  <p:slideViewPr>
    <p:cSldViewPr>
      <p:cViewPr varScale="1">
        <p:scale>
          <a:sx n="68" d="100"/>
          <a:sy n="68" d="100"/>
        </p:scale>
        <p:origin x="558" y="48"/>
      </p:cViewPr>
      <p:guideLst>
        <p:guide orient="horz" pos="2160"/>
        <p:guide pos="2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2702C-9DBF-43A2-AF21-683EAA85258B}" type="doc">
      <dgm:prSet loTypeId="list" loCatId="list" qsTypeId="urn:microsoft.com/office/officeart/2005/8/quickstyle/simple3" qsCatId="simple" csTypeId="urn:microsoft.com/office/officeart/2005/8/colors/accent6_3" csCatId="accent1" phldr="1"/>
      <dgm:spPr/>
      <dgm:t>
        <a:bodyPr/>
        <a:lstStyle/>
        <a:p>
          <a:endParaRPr lang="zh-CN" altLang="en-US"/>
        </a:p>
      </dgm:t>
    </dgm:pt>
    <dgm:pt modelId="{DF907A63-7728-44CF-B18D-064F51D7740C}">
      <dgm:prSet phldrT="[文本]" phldr="0" custT="1"/>
      <dgm:spPr/>
      <dgm:t>
        <a:bodyPr vert="horz" wrap="square"/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dirty="0">
              <a:latin typeface="Garamond" panose="02020404030301010803" pitchFamily="18" charset="0"/>
            </a:rPr>
            <a:t/>
          </a:r>
          <a:endParaRPr lang="zh-CN" sz="2000" b="1" dirty="0">
            <a:latin typeface="Garamond" panose="02020404030301010803" pitchFamily="18" charset="0"/>
          </a:endParaRPr>
        </a:p>
      </dgm:t>
    </dgm:pt>
    <dgm:pt modelId="{269A1841-F4B3-4B41-9121-B356D21162EE}" cxnId="{D12F7C93-7F5D-456D-9FFD-4EB2E56A614A}" type="parTrans">
      <dgm:prSet/>
      <dgm:spPr/>
      <dgm:t>
        <a:bodyPr/>
        <a:lstStyle/>
        <a:p>
          <a:endParaRPr lang="zh-CN" altLang="en-US"/>
        </a:p>
      </dgm:t>
    </dgm:pt>
    <dgm:pt modelId="{5CD44B92-49CB-4B04-B452-4425418EFFAF}" cxnId="{D12F7C93-7F5D-456D-9FFD-4EB2E56A614A}" type="sibTrans">
      <dgm:prSet/>
      <dgm:spPr/>
      <dgm:t>
        <a:bodyPr/>
        <a:lstStyle/>
        <a:p>
          <a:endParaRPr lang="zh-CN" altLang="en-US"/>
        </a:p>
      </dgm:t>
    </dgm:pt>
    <dgm:pt modelId="{9F915D01-56A0-4FE4-8619-F2089CD72566}">
      <dgm:prSet phldrT="[文本]" phldr="0" custT="1"/>
      <dgm:spPr/>
      <dgm:t>
        <a:bodyPr vert="horz" wrap="square"/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Garamond" panose="02020404030301010803" pitchFamily="18" charset="0"/>
            </a:rPr>
            <a:t/>
          </a:r>
          <a:endParaRPr lang="zh-CN" altLang="en-US" sz="2000" b="1" dirty="0">
            <a:latin typeface="Garamond" panose="02020404030301010803" pitchFamily="18" charset="0"/>
          </a:endParaRPr>
        </a:p>
      </dgm:t>
    </dgm:pt>
    <dgm:pt modelId="{1E1B2F92-8E6F-4EC3-80B1-1D4E320EFCC5}" cxnId="{5F7C226F-9C36-4C67-ACCA-FF5643EE7081}" type="parTrans">
      <dgm:prSet/>
      <dgm:spPr/>
      <dgm:t>
        <a:bodyPr/>
        <a:lstStyle/>
        <a:p>
          <a:endParaRPr lang="zh-CN" altLang="en-US"/>
        </a:p>
      </dgm:t>
    </dgm:pt>
    <dgm:pt modelId="{454F343B-8590-42D3-8F4E-6B41255688E0}" cxnId="{5F7C226F-9C36-4C67-ACCA-FF5643EE7081}" type="sibTrans">
      <dgm:prSet/>
      <dgm:spPr/>
      <dgm:t>
        <a:bodyPr/>
        <a:lstStyle/>
        <a:p>
          <a:endParaRPr lang="zh-CN" altLang="en-US"/>
        </a:p>
      </dgm:t>
    </dgm:pt>
    <dgm:pt modelId="{1E685397-846D-495D-86A1-4386C4EABB33}" type="pres">
      <dgm:prSet presAssocID="{AEF2702C-9DBF-43A2-AF21-683EAA85258B}" presName="Name0" presStyleCnt="0">
        <dgm:presLayoutVars>
          <dgm:dir/>
          <dgm:resizeHandles val="exact"/>
        </dgm:presLayoutVars>
      </dgm:prSet>
      <dgm:spPr/>
    </dgm:pt>
    <dgm:pt modelId="{E3F069AF-5D0F-43B5-8892-323FBD24A441}" type="pres">
      <dgm:prSet presAssocID="{DF907A63-7728-44CF-B18D-064F51D7740C}" presName="node" presStyleLbl="node1" presStyleIdx="0" presStyleCnt="2">
        <dgm:presLayoutVars>
          <dgm:bulletEnabled val="1"/>
        </dgm:presLayoutVars>
      </dgm:prSet>
      <dgm:spPr/>
    </dgm:pt>
    <dgm:pt modelId="{BECD3A78-6663-4259-A7CE-D1865F8F57AF}" type="pres">
      <dgm:prSet presAssocID="{5CD44B92-49CB-4B04-B452-4425418EFFAF}" presName="sibTrans" presStyleCnt="0"/>
      <dgm:spPr/>
    </dgm:pt>
    <dgm:pt modelId="{61A96B8E-426A-4CCB-ADEB-022617E42E17}" type="pres">
      <dgm:prSet presAssocID="{9F915D01-56A0-4FE4-8619-F2089CD72566}" presName="node" presStyleLbl="node1" presStyleIdx="1" presStyleCnt="2">
        <dgm:presLayoutVars>
          <dgm:bulletEnabled val="1"/>
        </dgm:presLayoutVars>
      </dgm:prSet>
      <dgm:spPr/>
    </dgm:pt>
  </dgm:ptLst>
  <dgm:cxnLst>
    <dgm:cxn modelId="{D12F7C93-7F5D-456D-9FFD-4EB2E56A614A}" srcId="{AEF2702C-9DBF-43A2-AF21-683EAA85258B}" destId="{DF907A63-7728-44CF-B18D-064F51D7740C}" srcOrd="0" destOrd="0" parTransId="{269A1841-F4B3-4B41-9121-B356D21162EE}" sibTransId="{5CD44B92-49CB-4B04-B452-4425418EFFAF}"/>
    <dgm:cxn modelId="{5F7C226F-9C36-4C67-ACCA-FF5643EE7081}" srcId="{AEF2702C-9DBF-43A2-AF21-683EAA85258B}" destId="{9F915D01-56A0-4FE4-8619-F2089CD72566}" srcOrd="1" destOrd="0" parTransId="{1E1B2F92-8E6F-4EC3-80B1-1D4E320EFCC5}" sibTransId="{454F343B-8590-42D3-8F4E-6B41255688E0}"/>
    <dgm:cxn modelId="{CDC072F7-6595-474C-8FE1-94BF2F42187A}" type="presOf" srcId="{AEF2702C-9DBF-43A2-AF21-683EAA85258B}" destId="{1E685397-846D-495D-86A1-4386C4EABB33}" srcOrd="0" destOrd="0" presId="urn:microsoft.com/office/officeart/2005/8/layout/hList6"/>
    <dgm:cxn modelId="{EC22436C-6DA5-483B-8E97-13ABCB0AD3D9}" type="presParOf" srcId="{1E685397-846D-495D-86A1-4386C4EABB33}" destId="{E3F069AF-5D0F-43B5-8892-323FBD24A441}" srcOrd="0" destOrd="0" presId="urn:microsoft.com/office/officeart/2005/8/layout/hList6"/>
    <dgm:cxn modelId="{C5464722-C042-4BC5-8E27-B5819E38220C}" type="presOf" srcId="{DF907A63-7728-44CF-B18D-064F51D7740C}" destId="{E3F069AF-5D0F-43B5-8892-323FBD24A441}" srcOrd="0" destOrd="0" presId="urn:microsoft.com/office/officeart/2005/8/layout/hList6"/>
    <dgm:cxn modelId="{6EAEE1B1-62B6-4780-A05E-3E3883E43EF3}" type="presParOf" srcId="{1E685397-846D-495D-86A1-4386C4EABB33}" destId="{BECD3A78-6663-4259-A7CE-D1865F8F57AF}" srcOrd="1" destOrd="0" presId="urn:microsoft.com/office/officeart/2005/8/layout/hList6"/>
    <dgm:cxn modelId="{E6A40DFA-524B-49D9-8614-C3023F7A410A}" type="presParOf" srcId="{1E685397-846D-495D-86A1-4386C4EABB33}" destId="{61A96B8E-426A-4CCB-ADEB-022617E42E17}" srcOrd="2" destOrd="0" presId="urn:microsoft.com/office/officeart/2005/8/layout/hList6"/>
    <dgm:cxn modelId="{3A9C9EA2-4F12-490A-B05C-4BA9A3392DE7}" type="presOf" srcId="{9F915D01-56A0-4FE4-8619-F2089CD72566}" destId="{61A96B8E-426A-4CCB-ADEB-022617E42E1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069AF-5D0F-43B5-8892-323FBD24A441}">
      <dsp:nvSpPr>
        <dsp:cNvPr id="0" name=""/>
        <dsp:cNvSpPr/>
      </dsp:nvSpPr>
      <dsp:spPr>
        <a:xfrm rot="16200000">
          <a:off x="-940671" y="944854"/>
          <a:ext cx="5913747" cy="4024038"/>
        </a:xfrm>
        <a:prstGeom prst="flowChartManualOperati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rPr>
            <a:t>Be polite and considerate.</a:t>
          </a:r>
          <a:endParaRPr lang="zh-CN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adway" pitchFamily="82" charset="0"/>
          </a:endParaRP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>
                  <a:lumMod val="25000"/>
                </a:schemeClr>
              </a:solidFill>
              <a:latin typeface="Garamond" pitchFamily="18" charset="0"/>
            </a:rPr>
            <a:t>I’m so sorry! But this friendship is worth saving…</a:t>
          </a:r>
          <a:endParaRPr lang="zh-CN" altLang="en-US" sz="2000" b="1" kern="1200" dirty="0">
            <a:solidFill>
              <a:schemeClr val="bg2">
                <a:lumMod val="25000"/>
              </a:schemeClr>
            </a:solidFill>
            <a:latin typeface="Garamond" pitchFamily="18" charset="0"/>
          </a:endParaRP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>
                  <a:lumMod val="25000"/>
                </a:schemeClr>
              </a:solidFill>
              <a:latin typeface="Garamond" pitchFamily="18" charset="0"/>
            </a:rPr>
            <a:t>I definitely understand how you feel!</a:t>
          </a:r>
          <a:endParaRPr lang="zh-CN" sz="2000" b="1" kern="1200" dirty="0">
            <a:solidFill>
              <a:schemeClr val="bg2">
                <a:lumMod val="25000"/>
              </a:schemeClr>
            </a:solidFill>
            <a:latin typeface="Garamond" pitchFamily="18" charset="0"/>
          </a:endParaRP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>
                  <a:lumMod val="25000"/>
                </a:schemeClr>
              </a:solidFill>
              <a:latin typeface="Garamond" pitchFamily="18" charset="0"/>
            </a:rPr>
            <a:t>I’m sure you can solve this problem together.</a:t>
          </a:r>
          <a:endParaRPr lang="zh-CN" sz="2000" b="1" kern="1200" dirty="0">
            <a:solidFill>
              <a:schemeClr val="bg2">
                <a:lumMod val="25000"/>
              </a:schemeClr>
            </a:solidFill>
            <a:latin typeface="Garamond" pitchFamily="18" charset="0"/>
          </a:endParaRPr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>
                  <a:lumMod val="25000"/>
                </a:schemeClr>
              </a:solidFill>
              <a:latin typeface="Garamond" pitchFamily="18" charset="0"/>
            </a:rPr>
            <a:t>It is sad to move on, but you have to accept that …</a:t>
          </a:r>
          <a:endParaRPr lang="zh-CN" sz="2000" b="1" kern="1200" dirty="0">
            <a:solidFill>
              <a:schemeClr val="bg2">
                <a:lumMod val="25000"/>
              </a:schemeClr>
            </a:solidFill>
            <a:latin typeface="Garamond" pitchFamily="18" charset="0"/>
          </a:endParaRPr>
        </a:p>
      </dsp:txBody>
      <dsp:txXfrm rot="5400000">
        <a:off x="4184" y="1182748"/>
        <a:ext cx="4024038" cy="3548249"/>
      </dsp:txXfrm>
    </dsp:sp>
    <dsp:sp modelId="{61A96B8E-426A-4CCB-ADEB-022617E42E17}">
      <dsp:nvSpPr>
        <dsp:cNvPr id="0" name=""/>
        <dsp:cNvSpPr/>
      </dsp:nvSpPr>
      <dsp:spPr>
        <a:xfrm rot="16200000">
          <a:off x="3385169" y="944854"/>
          <a:ext cx="5913747" cy="4024038"/>
        </a:xfrm>
        <a:prstGeom prst="flowChartManualOperati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rPr>
            <a:t>Be selective and persuasive.</a:t>
          </a:r>
          <a:endParaRPr lang="zh-CN" altLang="en-US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adway" pitchFamily="82" charset="0"/>
          </a:endParaRPr>
        </a:p>
        <a:p>
          <a:pPr marL="228600" lvl="1" indent="-228600" algn="l" defTabSz="889000">
            <a:lnSpc>
              <a:spcPct val="14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>
                  <a:lumMod val="25000"/>
                </a:schemeClr>
              </a:solidFill>
              <a:latin typeface="Garamond" pitchFamily="18" charset="0"/>
            </a:rPr>
            <a:t>Include at least 2 pieces of advice.</a:t>
          </a:r>
          <a:endParaRPr lang="zh-CN" altLang="en-US" sz="2000" b="1" kern="1200" dirty="0">
            <a:solidFill>
              <a:schemeClr val="bg2">
                <a:lumMod val="25000"/>
              </a:schemeClr>
            </a:solidFill>
            <a:latin typeface="Garamond" pitchFamily="18" charset="0"/>
          </a:endParaRPr>
        </a:p>
        <a:p>
          <a:pPr marL="228600" lvl="1" indent="-228600" algn="l" defTabSz="889000">
            <a:lnSpc>
              <a:spcPct val="14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000" b="1" kern="1200" dirty="0">
            <a:solidFill>
              <a:schemeClr val="bg2">
                <a:lumMod val="25000"/>
              </a:schemeClr>
            </a:solidFill>
            <a:latin typeface="Garamond" pitchFamily="18" charset="0"/>
          </a:endParaRPr>
        </a:p>
        <a:p>
          <a:pPr marL="228600" lvl="1" indent="-228600" algn="l" defTabSz="889000">
            <a:lnSpc>
              <a:spcPct val="14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>
                  <a:lumMod val="25000"/>
                </a:schemeClr>
              </a:solidFill>
              <a:latin typeface="Garamond" pitchFamily="18" charset="0"/>
            </a:rPr>
            <a:t>Support them with personal experiences or stories, if possible.</a:t>
          </a:r>
          <a:endParaRPr lang="zh-CN" altLang="en-US" sz="2000" b="1" kern="1200" dirty="0">
            <a:solidFill>
              <a:schemeClr val="bg2">
                <a:lumMod val="25000"/>
              </a:schemeClr>
            </a:solidFill>
            <a:latin typeface="Garamond" pitchFamily="18" charset="0"/>
          </a:endParaRPr>
        </a:p>
      </dsp:txBody>
      <dsp:txXfrm rot="5400000">
        <a:off x="4330024" y="1182748"/>
        <a:ext cx="4024038" cy="354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C21CA-7A7A-4BFA-9F52-A347A14260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3E0ED-7EA7-45E8-B45A-F20FEB0EBC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F9669-1DFD-46DF-931A-CE9FB908AD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14FF2-9B07-4087-8CA9-C5C3E44C59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\Desktop\PPT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423227" y="4552047"/>
            <a:ext cx="8423275" cy="19027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 Getting along with others</a:t>
            </a:r>
            <a:endParaRPr lang="en-US" altLang="zh-CN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unit &amp; Reading (I)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4702175" y="6141085"/>
            <a:ext cx="3938905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方正北魏楷书简体"/>
                <a:ea typeface="方正北魏楷书简体"/>
              </a:rPr>
              <a:t>    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钱慧</a:t>
            </a:r>
            <a:r>
              <a:rPr lang="zh-CN" altLang="en-US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　</a:t>
            </a:r>
            <a:r>
              <a:rPr lang="zh-CN" altLang="en-US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江苏省如东高级中学</a:t>
            </a:r>
            <a:endParaRPr lang="zh-CN" altLang="en-US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图示 4"/>
          <p:cNvGraphicFramePr/>
          <p:nvPr/>
        </p:nvGraphicFramePr>
        <p:xfrm>
          <a:off x="573405" y="892810"/>
          <a:ext cx="8270240" cy="559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2174" y="71414"/>
            <a:ext cx="4999892" cy="64294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en-US" altLang="zh-CN" sz="2400" dirty="0">
                <a:solidFill>
                  <a:schemeClr val="bg1"/>
                </a:solidFill>
                <a:latin typeface="Arial Black" panose="020B0A04020102020204" pitchFamily="34" charset="0"/>
              </a:rPr>
              <a:t>Understanding the</a:t>
            </a:r>
            <a:r>
              <a:rPr lang="en-US" altLang="zh-CN" sz="2400" dirty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2400" b="1" dirty="0">
                <a:solidFill>
                  <a:srgbClr val="FF9900"/>
                </a:solidFill>
                <a:latin typeface="Arial Black" panose="020B0A04020102020204" pitchFamily="34" charset="0"/>
              </a:rPr>
              <a:t>language</a:t>
            </a:r>
            <a:r>
              <a:rPr lang="en-US" altLang="zh-CN" sz="2400" dirty="0">
                <a:solidFill>
                  <a:srgbClr val="FF6600"/>
                </a:solidFill>
                <a:latin typeface="Arial Black" panose="020B0A04020102020204" pitchFamily="34" charset="0"/>
              </a:rPr>
              <a:t>  </a:t>
            </a:r>
            <a:endParaRPr lang="en-US" altLang="zh-CN" sz="24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09" name="Picture 2" descr="C:\Users\hp\Desktop\PPT-2.jp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40715" y="2005330"/>
            <a:ext cx="3863340" cy="396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sym typeface="+mn-ea"/>
              </a:rPr>
              <a:t>Be polite and considerate.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marL="285750" lvl="1" indent="-285750" algn="l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Garamond" panose="02020404030301010803" pitchFamily="18" charset="0"/>
                <a:sym typeface="+mn-ea"/>
              </a:rPr>
              <a:t>I’m so sorry! But this friendship is worth saving …</a:t>
            </a:r>
            <a:endParaRPr lang="zh-CN" altLang="en-US" sz="2000" b="1" dirty="0">
              <a:latin typeface="Garamond" panose="02020404030301010803" pitchFamily="18" charset="0"/>
            </a:endParaRPr>
          </a:p>
          <a:p>
            <a:pPr marL="285750" lvl="1" indent="-285750" algn="l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Garamond" panose="02020404030301010803" pitchFamily="18" charset="0"/>
                <a:sym typeface="+mn-ea"/>
              </a:rPr>
              <a:t>I definitely understand how you feel.</a:t>
            </a:r>
            <a:endParaRPr lang="zh-CN" sz="2000" b="1" dirty="0">
              <a:latin typeface="Garamond" panose="02020404030301010803" pitchFamily="18" charset="0"/>
            </a:endParaRPr>
          </a:p>
          <a:p>
            <a:pPr marL="285750" lvl="1" indent="-285750" algn="l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Garamond" panose="02020404030301010803" pitchFamily="18" charset="0"/>
                <a:sym typeface="+mn-ea"/>
              </a:rPr>
              <a:t>I’m sure you can solve this problem together.</a:t>
            </a:r>
            <a:endParaRPr lang="zh-CN" sz="2000" b="1" dirty="0">
              <a:latin typeface="Garamond" panose="02020404030301010803" pitchFamily="18" charset="0"/>
            </a:endParaRPr>
          </a:p>
          <a:p>
            <a:pPr marL="285750" lvl="1" indent="-285750" algn="l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Garamond" panose="02020404030301010803" pitchFamily="18" charset="0"/>
                <a:sym typeface="+mn-ea"/>
              </a:rPr>
              <a:t>It</a:t>
            </a:r>
            <a:r>
              <a:rPr lang="en-US" sz="2000" b="1" dirty="0">
                <a:latin typeface="Garamond" panose="02020404030301010803" pitchFamily="18" charset="0"/>
                <a:sym typeface="+mn-ea"/>
              </a:rPr>
              <a:t>’</a:t>
            </a:r>
            <a:r>
              <a:rPr lang="en-US" sz="2000" b="1" dirty="0">
                <a:latin typeface="Garamond" panose="02020404030301010803" pitchFamily="18" charset="0"/>
                <a:sym typeface="+mn-ea"/>
              </a:rPr>
              <a:t>s sad to move on, but you have to accept that …</a:t>
            </a:r>
            <a:endParaRPr lang="zh-CN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5010150" y="2085975"/>
            <a:ext cx="3699510" cy="3867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sym typeface="+mn-ea"/>
              </a:rPr>
              <a:t>Be selective and persuasive.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marL="285750" lvl="1" indent="-285750" algn="l">
              <a:lnSpc>
                <a:spcPct val="16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Garamond" panose="02020404030301010803" pitchFamily="18" charset="0"/>
                <a:sym typeface="+mn-ea"/>
              </a:rPr>
              <a:t>Perhaps ..., or maybe ... In any case ...</a:t>
            </a:r>
            <a:endParaRPr lang="en-US" sz="2000" b="1" dirty="0">
              <a:latin typeface="Garamond" panose="02020404030301010803" pitchFamily="18" charset="0"/>
              <a:sym typeface="+mn-ea"/>
            </a:endParaRPr>
          </a:p>
          <a:p>
            <a:pPr marL="285750" lvl="1" indent="-285750" algn="l">
              <a:lnSpc>
                <a:spcPct val="16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Garamond" panose="02020404030301010803" pitchFamily="18" charset="0"/>
                <a:sym typeface="+mn-ea"/>
              </a:rPr>
              <a:t>I also had a friend who ...</a:t>
            </a:r>
            <a:endParaRPr lang="en-US" sz="2000" b="1" dirty="0">
              <a:latin typeface="Garamond" panose="02020404030301010803" pitchFamily="18" charset="0"/>
              <a:sym typeface="+mn-ea"/>
            </a:endParaRPr>
          </a:p>
          <a:p>
            <a:pPr marL="0" lvl="1" indent="0" algn="l">
              <a:lnSpc>
                <a:spcPct val="16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sz="2000" b="1" dirty="0">
                <a:latin typeface="Garamond" panose="02020404030301010803" pitchFamily="18" charset="0"/>
                <a:sym typeface="+mn-ea"/>
              </a:rPr>
              <a:t>(Support your ideas with personal experiences or stories if possible.)</a:t>
            </a:r>
            <a:endParaRPr lang="zh-CN" altLang="en-US" sz="20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64226" y="2437775"/>
            <a:ext cx="2592388" cy="53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shocked</a:t>
            </a:r>
            <a:endParaRPr lang="en-US" sz="32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67397" y="3843970"/>
            <a:ext cx="2386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  <a:endParaRPr lang="en-US" altLang="zh-CN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02326" y="5308992"/>
            <a:ext cx="3024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confused</a:t>
            </a:r>
            <a:endParaRPr lang="en-US" altLang="zh-CN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2934335" y="5002530"/>
            <a:ext cx="5897880" cy="9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 stress of this situation is killing me</a:t>
            </a:r>
            <a:r>
              <a:rPr lang="zh-CN" altLang="en-US"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I’m at a loss what to do next.</a:t>
            </a:r>
            <a:endParaRPr lang="en-US" altLang="zh-CN" sz="2400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035055" y="2358722"/>
            <a:ext cx="5851745" cy="9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received a horrible surprise.</a:t>
            </a:r>
            <a:endParaRPr lang="en-US" altLang="zh-CN" sz="240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stupid I was!</a:t>
            </a:r>
            <a:endParaRPr lang="en-US" altLang="zh-CN" sz="240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41"/>
          <p:cNvSpPr txBox="1"/>
          <p:nvPr/>
        </p:nvSpPr>
        <p:spPr>
          <a:xfrm>
            <a:off x="452266" y="1242001"/>
            <a:ext cx="7624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How did Amy feel when she discovered that her best friend lied to her?</a:t>
            </a:r>
            <a:endParaRPr lang="zh-CN" altLang="en-US" sz="28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85720" y="142852"/>
            <a:ext cx="3929090" cy="78581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5720" y="142852"/>
            <a:ext cx="3857652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 Black" panose="020B0A04020102020204" pitchFamily="34" charset="0"/>
              </a:rPr>
              <a:t>Understanding the </a:t>
            </a:r>
            <a:r>
              <a:rPr lang="en-US" altLang="zh-CN" sz="2400" b="1" dirty="0">
                <a:solidFill>
                  <a:srgbClr val="FF9900"/>
                </a:solidFill>
                <a:latin typeface="Arial Black" panose="020B0A04020102020204" pitchFamily="34" charset="0"/>
              </a:rPr>
              <a:t>changes of emotions</a:t>
            </a:r>
            <a:endParaRPr lang="en-US" altLang="zh-CN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燕尾形箭头 9"/>
          <p:cNvSpPr/>
          <p:nvPr/>
        </p:nvSpPr>
        <p:spPr>
          <a:xfrm rot="5400000">
            <a:off x="1085215" y="3383915"/>
            <a:ext cx="756285" cy="1625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035055" y="3591257"/>
            <a:ext cx="585174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so angry that I avoided her during school all day, and I still don’t feel like responding to any of her online messages.</a:t>
            </a:r>
            <a:endParaRPr lang="en-US" altLang="zh-CN" sz="24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燕尾形箭头 20"/>
          <p:cNvSpPr/>
          <p:nvPr/>
        </p:nvSpPr>
        <p:spPr>
          <a:xfrm rot="5400000">
            <a:off x="1085215" y="4849495"/>
            <a:ext cx="756285" cy="1625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nimBg="1" autoUpdateAnimBg="0"/>
      <p:bldP spid="9" grpId="0"/>
      <p:bldP spid="2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76677" y="2064172"/>
            <a:ext cx="565424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latin typeface="Georgia" panose="02040502050405020303" pitchFamily="18" charset="0"/>
              </a:rPr>
              <a:t>Friendship will no longer last if there is no _____. </a:t>
            </a:r>
            <a:endParaRPr lang="zh-CN" altLang="en-US" sz="3200" b="1" dirty="0">
              <a:latin typeface="Georgia" panose="02040502050405020303" pitchFamily="18" charset="0"/>
            </a:endParaRPr>
          </a:p>
        </p:txBody>
      </p:sp>
      <p:grpSp>
        <p:nvGrpSpPr>
          <p:cNvPr id="5" name="组合 9"/>
          <p:cNvGrpSpPr/>
          <p:nvPr/>
        </p:nvGrpSpPr>
        <p:grpSpPr>
          <a:xfrm>
            <a:off x="4000496" y="3929066"/>
            <a:ext cx="4123509" cy="970671"/>
            <a:chOff x="3502855" y="3615132"/>
            <a:chExt cx="4123510" cy="970671"/>
          </a:xfrm>
        </p:grpSpPr>
        <p:sp>
          <p:nvSpPr>
            <p:cNvPr id="8" name="对话气泡: 圆角矩形 7"/>
            <p:cNvSpPr/>
            <p:nvPr/>
          </p:nvSpPr>
          <p:spPr>
            <a:xfrm>
              <a:off x="3502855" y="3615132"/>
              <a:ext cx="4062550" cy="970671"/>
            </a:xfrm>
            <a:prstGeom prst="wedgeRoundRectCallout">
              <a:avLst>
                <a:gd name="adj1" fmla="val -60435"/>
                <a:gd name="adj2" fmla="val 39538"/>
                <a:gd name="adj3" fmla="val 16667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686351" y="3615132"/>
              <a:ext cx="3940014" cy="830997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4800" b="1" i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Don’t ever lie.</a:t>
              </a:r>
              <a:endParaRPr lang="en-US" altLang="zh-CN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914545" y="1142182"/>
            <a:ext cx="87185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solidFill>
                  <a:schemeClr val="accent3"/>
                </a:solidFill>
                <a:effectLst/>
                <a:latin typeface="Calibri" panose="020F0502020204030204" charset="0"/>
              </a:rPr>
              <a:t>①</a:t>
            </a:r>
            <a:endParaRPr lang="en-US" altLang="zh-CN" sz="5400" b="1" cap="none" spc="0" dirty="0">
              <a:solidFill>
                <a:schemeClr val="accent3"/>
              </a:solidFill>
              <a:effectLst/>
              <a:latin typeface="Calibri" panose="020F05020202040302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61174" y="2555930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trust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985" y="243205"/>
            <a:ext cx="608076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altLang="zh-CN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anose="0208090404030B020404" pitchFamily="18" charset="0"/>
              </a:rPr>
              <a:t>Learning a lesson</a:t>
            </a:r>
            <a:endParaRPr lang="en-US" altLang="zh-CN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pic>
        <p:nvPicPr>
          <p:cNvPr id="4099" name="Picture 3" descr="E:\3 译林出版社电子素材包编写\M1U3 Reading Friendship on the rock Please advise\B1U3 可用图片（仅供助教资源库制作所用）\B1U3 可用图片（仅供助教资源库制作所用）\M1U3 10张\VCG41483348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86190"/>
            <a:ext cx="2214578" cy="19672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3" descr="E:\3 译林出版社电子素材包编写\M1U3 Reading Friendship on the rock Please advise\B1U3 可用图片（仅供助教资源库制作所用）\B1U3 可用图片（仅供助教资源库制作所用）\M1U3 10张\VCG41483348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756" y="3886836"/>
            <a:ext cx="2214578" cy="1967284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2412159" y="1959902"/>
            <a:ext cx="65266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+mn-cs"/>
              </a:rPr>
              <a:t>____ ___won’t help to fix a broken friendship.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69569" y="1037464"/>
            <a:ext cx="87185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>
                <a:solidFill>
                  <a:schemeClr val="accent3"/>
                </a:solidFill>
                <a:effectLst/>
                <a:latin typeface="Calibri" panose="020F0502020204030204" charset="0"/>
              </a:rPr>
              <a:t>②</a:t>
            </a:r>
            <a:endParaRPr lang="en-US" altLang="zh-CN" sz="5400" b="1" cap="none" spc="0">
              <a:solidFill>
                <a:schemeClr val="accent3"/>
              </a:solidFill>
              <a:effectLst/>
              <a:latin typeface="Calibri" panose="020F050202020403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42860" y="3451814"/>
            <a:ext cx="4436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a face-to-face talk</a:t>
            </a:r>
            <a:endParaRPr kumimoji="0" lang="en-US" altLang="zh-CN" sz="3200" b="1" i="1" u="none" strike="noStrike" kern="1200" cap="none" spc="0" normalizeH="0" baseline="0" noProof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2609" y="4035175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CN" sz="32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open-minded.</a:t>
            </a:r>
            <a:endParaRPr lang="en-US" altLang="zh-CN" sz="3200" b="1" i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CN" sz="32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frank.</a:t>
            </a:r>
            <a:endParaRPr lang="en-US" altLang="zh-CN" sz="3200" b="1" i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altLang="zh-CN" sz="3200" b="1" i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 good listener.</a:t>
            </a:r>
            <a:endParaRPr lang="en-US" altLang="zh-CN" sz="3200" b="1" i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5319" y="1938244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Cold war 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对话气泡: 圆角矩形 17"/>
          <p:cNvSpPr/>
          <p:nvPr/>
        </p:nvSpPr>
        <p:spPr>
          <a:xfrm>
            <a:off x="3884295" y="3238500"/>
            <a:ext cx="4678680" cy="2615565"/>
          </a:xfrm>
          <a:prstGeom prst="wedgeRoundRectCallout">
            <a:avLst>
              <a:gd name="adj1" fmla="val -61549"/>
              <a:gd name="adj2" fmla="val 376"/>
              <a:gd name="adj3" fmla="val 16667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985" y="243205"/>
            <a:ext cx="608076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/>
            <a:r>
              <a:rPr lang="en-US" altLang="zh-CN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anose="0208090404030B020404" pitchFamily="18" charset="0"/>
              </a:rPr>
              <a:t>Learning a lesson</a:t>
            </a:r>
            <a:endParaRPr lang="en-US" altLang="zh-CN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3" descr="E:\3 译林出版社电子素材包编写\M1U3 Reading Friendship on the rock Please advise\B1U3 可用图片（仅供助教资源库制作所用）\B1U3 可用图片（仅供助教资源库制作所用）\M1U3 10张\VCG41483348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14818"/>
            <a:ext cx="2214578" cy="1967284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2829319" y="1937964"/>
            <a:ext cx="6028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+mn-cs"/>
              </a:rPr>
              <a:t>Friends come and go in life. Not every friend deserves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+mn-cs"/>
              </a:rPr>
              <a:t> to be </a:t>
            </a:r>
            <a:r>
              <a:rPr lang="en-US" altLang="zh-CN" sz="3200" b="1" dirty="0">
                <a:latin typeface="Georgia" panose="02040502050405020303" pitchFamily="18" charset="0"/>
              </a:rPr>
              <a:t>_______________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+mn-cs"/>
              </a:rPr>
              <a:t>.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71804" y="1015874"/>
            <a:ext cx="87185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>
                <a:solidFill>
                  <a:schemeClr val="accent3"/>
                </a:solidFill>
                <a:effectLst/>
                <a:latin typeface="Calibri" panose="020F0502020204030204" charset="0"/>
                <a:cs typeface="+mn-cs"/>
              </a:rPr>
              <a:t>③</a:t>
            </a:r>
            <a:endParaRPr kumimoji="0" lang="en-US" altLang="zh-CN" sz="5400" b="1" i="0" u="none" strike="noStrike" kern="1200" cap="none" spc="0" normalizeH="0" baseline="0" noProof="0">
              <a:solidFill>
                <a:srgbClr val="36AFCE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16"/>
          <p:cNvGrpSpPr/>
          <p:nvPr/>
        </p:nvGrpSpPr>
        <p:grpSpPr>
          <a:xfrm>
            <a:off x="3930015" y="4019550"/>
            <a:ext cx="4598035" cy="1369060"/>
            <a:chOff x="3469140" y="3642148"/>
            <a:chExt cx="4058013" cy="970671"/>
          </a:xfrm>
          <a:noFill/>
        </p:grpSpPr>
        <p:sp>
          <p:nvSpPr>
            <p:cNvPr id="18" name="对话气泡: 圆角矩形 17"/>
            <p:cNvSpPr/>
            <p:nvPr/>
          </p:nvSpPr>
          <p:spPr>
            <a:xfrm>
              <a:off x="3469140" y="3642148"/>
              <a:ext cx="3967090" cy="970671"/>
            </a:xfrm>
            <a:prstGeom prst="wedgeRoundRectCallout">
              <a:avLst>
                <a:gd name="adj1" fmla="val -60435"/>
                <a:gd name="adj2" fmla="val 39538"/>
                <a:gd name="adj3" fmla="val 16667"/>
              </a:avLst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13183" y="3746148"/>
              <a:ext cx="3913970" cy="763120"/>
            </a:xfrm>
            <a:prstGeom prst="rect">
              <a:avLst/>
            </a:prstGeom>
            <a:grp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Let go of the past and move on.</a:t>
              </a:r>
              <a:endPara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041081" y="2928934"/>
            <a:ext cx="467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cherished/treasured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985" y="243205"/>
            <a:ext cx="608076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altLang="zh-CN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anose="0208090404030B020404" pitchFamily="18" charset="0"/>
              </a:rPr>
              <a:t>Learning a lesson</a:t>
            </a:r>
            <a:endParaRPr lang="en-US" altLang="zh-CN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793700" y="2547005"/>
            <a:ext cx="349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Help seeker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8265" y="1376143"/>
            <a:ext cx="13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Host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46588" y="4532064"/>
            <a:ext cx="257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Experts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209699" y="1849167"/>
            <a:ext cx="2672267" cy="2592646"/>
            <a:chOff x="2899267" y="2317828"/>
            <a:chExt cx="3071183" cy="2979676"/>
          </a:xfrm>
        </p:grpSpPr>
        <p:grpSp>
          <p:nvGrpSpPr>
            <p:cNvPr id="20" name="组合 19"/>
            <p:cNvGrpSpPr/>
            <p:nvPr/>
          </p:nvGrpSpPr>
          <p:grpSpPr>
            <a:xfrm>
              <a:off x="2899267" y="2317828"/>
              <a:ext cx="3071183" cy="2979676"/>
              <a:chOff x="3012985" y="2092398"/>
              <a:chExt cx="3071183" cy="2979676"/>
            </a:xfrm>
          </p:grpSpPr>
          <p:cxnSp>
            <p:nvCxnSpPr>
              <p:cNvPr id="4" name="直接箭头连接符 3"/>
              <p:cNvCxnSpPr/>
              <p:nvPr/>
            </p:nvCxnSpPr>
            <p:spPr>
              <a:xfrm>
                <a:off x="3923928" y="2092398"/>
                <a:ext cx="2016224" cy="1336602"/>
              </a:xfrm>
              <a:prstGeom prst="straightConnector1">
                <a:avLst/>
              </a:prstGeom>
              <a:ln w="34925">
                <a:solidFill>
                  <a:srgbClr val="0000CC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等腰三角形 4"/>
              <p:cNvSpPr/>
              <p:nvPr/>
            </p:nvSpPr>
            <p:spPr>
              <a:xfrm rot="20078000">
                <a:off x="3012985" y="2206182"/>
                <a:ext cx="2295264" cy="1978676"/>
              </a:xfrm>
              <a:prstGeom prst="triangl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 flipH="1">
                <a:off x="3131840" y="2286680"/>
                <a:ext cx="218038" cy="2751821"/>
              </a:xfrm>
              <a:prstGeom prst="line">
                <a:avLst/>
              </a:prstGeom>
              <a:ln w="254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V="1">
                <a:off x="3144110" y="3711486"/>
                <a:ext cx="2940058" cy="1360588"/>
              </a:xfrm>
              <a:prstGeom prst="straightConnector1">
                <a:avLst/>
              </a:prstGeom>
              <a:ln w="254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/>
          </p:nvSpPr>
          <p:spPr>
            <a:xfrm>
              <a:off x="3735707" y="3292774"/>
              <a:ext cx="6155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800" dirty="0">
                  <a:solidFill>
                    <a:srgbClr val="C00000"/>
                  </a:solidFill>
                  <a:latin typeface="Webdings" panose="05030102010509060703" pitchFamily="18" charset="2"/>
                  <a:ea typeface="等线" panose="02010600030101010101" charset="-122"/>
                  <a:cs typeface="Times New Roman" panose="02020603050405020304" pitchFamily="18" charset="0"/>
                </a:rPr>
                <a:t>Y</a:t>
              </a:r>
              <a:endParaRPr lang="zh-CN" altLang="en-US" sz="4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49372" y="279627"/>
            <a:ext cx="3321867" cy="785818"/>
            <a:chOff x="149372" y="279627"/>
            <a:chExt cx="3321867" cy="785818"/>
          </a:xfrm>
        </p:grpSpPr>
        <p:sp>
          <p:nvSpPr>
            <p:cNvPr id="37" name="AutoShape 3"/>
            <p:cNvSpPr>
              <a:spLocks noChangeArrowheads="1"/>
            </p:cNvSpPr>
            <p:nvPr/>
          </p:nvSpPr>
          <p:spPr bwMode="auto">
            <a:xfrm>
              <a:off x="240260" y="279627"/>
              <a:ext cx="3214710" cy="78581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149372" y="424034"/>
              <a:ext cx="3321867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</a:t>
              </a:r>
              <a:endPara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 rot="20364579">
            <a:off x="757555" y="2689225"/>
            <a:ext cx="38773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mbria" panose="02040503050406030204" pitchFamily="18" charset="0"/>
              </a:rPr>
              <a:t>Friendship </a:t>
            </a:r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mbria" panose="02040503050406030204" pitchFamily="18" charset="0"/>
              </a:rPr>
              <a:t>Forum Exchange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9525" y="5469255"/>
            <a:ext cx="6284595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en-US" altLang="zh-CN" dirty="0">
                <a:latin typeface="Cambria" panose="02040503050406030204" pitchFamily="18" charset="0"/>
                <a:ea typeface="Meiryo" panose="020B0604030504040204" pitchFamily="34" charset="-128"/>
                <a:cs typeface="Cambria" panose="02040503050406030204" pitchFamily="18" charset="0"/>
                <a:sym typeface="+mn-ea"/>
              </a:rPr>
              <a:t>Decide on the problem: I fall out with my best friend because ...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文本框 30"/>
          <p:cNvSpPr txBox="1"/>
          <p:nvPr/>
        </p:nvSpPr>
        <p:spPr>
          <a:xfrm rot="20364579">
            <a:off x="5224145" y="5064760"/>
            <a:ext cx="4544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ranti Solid LET" pitchFamily="2" charset="0"/>
              </a:rPr>
              <a:t>Friendship Forum Exchange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ranti Solid LET" pitchFamily="2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9372" y="279627"/>
            <a:ext cx="3321867" cy="785818"/>
            <a:chOff x="149372" y="279627"/>
            <a:chExt cx="3321867" cy="785818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240260" y="279627"/>
              <a:ext cx="3214710" cy="78581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49372" y="424034"/>
              <a:ext cx="3321867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Preparing</a:t>
              </a:r>
              <a:endPara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同侧圆角矩形 11"/>
          <p:cNvSpPr/>
          <p:nvPr/>
        </p:nvSpPr>
        <p:spPr>
          <a:xfrm>
            <a:off x="323528" y="1281837"/>
            <a:ext cx="8317576" cy="4968552"/>
          </a:xfrm>
          <a:prstGeom prst="round2SameRect">
            <a:avLst/>
          </a:prstGeom>
          <a:noFill/>
          <a:ln w="1905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内容占位符 2"/>
          <p:cNvSpPr txBox="1"/>
          <p:nvPr/>
        </p:nvSpPr>
        <p:spPr>
          <a:xfrm>
            <a:off x="466404" y="836836"/>
            <a:ext cx="8031825" cy="518457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 </a:t>
            </a:r>
            <a:endParaRPr kumimoji="0" lang="en-US" altLang="zh-CN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Meiryo" panose="020B0604030504040204" pitchFamily="34" charset="-128"/>
                <a:cs typeface="Cambria" panose="02040503050406030204" pitchFamily="18" charset="0"/>
              </a:rPr>
              <a:t>Write down your ideas and organize them in a logical way:  (Apply as many words and expressions learnt in class as possible.)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Meiryo" panose="020B0604030504040204" pitchFamily="34" charset="-128"/>
              <a:cs typeface="Cambria" panose="020405030504060302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endParaRPr lang="en-US" altLang="zh-CN" sz="28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endParaRPr lang="en-US" altLang="zh-CN" sz="28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同侧圆角矩形 11"/>
          <p:cNvSpPr/>
          <p:nvPr/>
        </p:nvSpPr>
        <p:spPr>
          <a:xfrm>
            <a:off x="395605" y="1988820"/>
            <a:ext cx="8317865" cy="4234815"/>
          </a:xfrm>
          <a:prstGeom prst="round2SameRect">
            <a:avLst/>
          </a:prstGeom>
          <a:noFill/>
          <a:ln w="1905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1689" y="2387109"/>
            <a:ext cx="8090868" cy="326580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Good afternoon, welcome back to our program—the Friendship Forum Exchange ... Let’s connect the first help seeker ... What advice can you give to him/her? ... May you get over the problem soon. Goodbye! </a:t>
            </a:r>
            <a:endParaRPr lang="en-US" altLang="zh-CN" sz="24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       So much for today’s program. Thank you for being with us. See you next time.</a:t>
            </a:r>
            <a:endParaRPr lang="en-US" altLang="zh-CN" sz="24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9372" y="279627"/>
            <a:ext cx="3321867" cy="785818"/>
            <a:chOff x="149372" y="279627"/>
            <a:chExt cx="3321867" cy="785818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240260" y="279627"/>
              <a:ext cx="3214710" cy="78581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49372" y="424034"/>
              <a:ext cx="3321867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Presenting</a:t>
              </a:r>
              <a:endPara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6" descr="画布"/>
          <p:cNvSpPr>
            <a:spLocks noChangeArrowheads="1"/>
          </p:cNvSpPr>
          <p:nvPr/>
        </p:nvSpPr>
        <p:spPr bwMode="auto">
          <a:xfrm>
            <a:off x="611560" y="1314180"/>
            <a:ext cx="7648575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host may begin and end his/her talk as follows: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4" descr="画布"/>
          <p:cNvSpPr>
            <a:spLocks noChangeArrowheads="1"/>
          </p:cNvSpPr>
          <p:nvPr/>
        </p:nvSpPr>
        <p:spPr bwMode="auto">
          <a:xfrm>
            <a:off x="129338" y="1280959"/>
            <a:ext cx="1150886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altLang="zh-CN" sz="3200" dirty="0">
                <a:solidFill>
                  <a:srgbClr val="990000"/>
                </a:solidFill>
                <a:latin typeface="Wingdings" panose="05000000000000000000" pitchFamily="2" charset="2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solidFill>
                  <a:srgbClr val="990000"/>
                </a:solidFill>
              </a:rPr>
              <a:t> </a:t>
            </a:r>
            <a:endParaRPr lang="en-US" altLang="zh-CN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同侧圆角矩形 11"/>
          <p:cNvSpPr/>
          <p:nvPr/>
        </p:nvSpPr>
        <p:spPr>
          <a:xfrm>
            <a:off x="395536" y="1544851"/>
            <a:ext cx="8317576" cy="3024336"/>
          </a:xfrm>
          <a:prstGeom prst="round2SameRect">
            <a:avLst/>
          </a:prstGeom>
          <a:noFill/>
          <a:ln w="1905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5576" y="1756172"/>
            <a:ext cx="8090868" cy="431228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Use proper language, show sympathy and respect.</a:t>
            </a:r>
            <a:endParaRPr lang="en-US" altLang="zh-CN" sz="28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just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Present the problem or advice in a logical way. </a:t>
            </a:r>
            <a:endParaRPr lang="en-US" altLang="zh-CN" sz="28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just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State your ideas with emotions.</a:t>
            </a:r>
            <a:endParaRPr lang="en-US" altLang="zh-CN" sz="28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just">
              <a:lnSpc>
                <a:spcPct val="22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just">
              <a:lnSpc>
                <a:spcPct val="22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9372" y="279627"/>
            <a:ext cx="3321867" cy="785818"/>
            <a:chOff x="149372" y="279627"/>
            <a:chExt cx="3321867" cy="785818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240260" y="279627"/>
              <a:ext cx="3214710" cy="78581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49372" y="424034"/>
              <a:ext cx="3321867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Presenting</a:t>
              </a:r>
              <a:endPara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" y="4508500"/>
            <a:ext cx="3900170" cy="179451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同侧圆角矩形 11"/>
          <p:cNvSpPr/>
          <p:nvPr/>
        </p:nvSpPr>
        <p:spPr>
          <a:xfrm>
            <a:off x="323528" y="1556792"/>
            <a:ext cx="8317576" cy="2592288"/>
          </a:xfrm>
          <a:prstGeom prst="round2SameRect">
            <a:avLst/>
          </a:prstGeom>
          <a:noFill/>
          <a:ln w="190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466403" y="1261745"/>
            <a:ext cx="8031825" cy="2509739"/>
          </a:xfrm>
          <a:prstGeom prst="rect">
            <a:avLst/>
          </a:prstGeom>
        </p:spPr>
        <p:txBody>
          <a:bodyPr vert="horz" rtlCol="0">
            <a:normAutofit fontScale="9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aditional Arabic" panose="02020603050405020304" pitchFamily="18" charset="-78"/>
                <a:ea typeface="Meiryo" panose="020B0604030504040204" pitchFamily="34" charset="-128"/>
                <a:cs typeface="Traditional Arabic" panose="02020603050405020304" pitchFamily="18" charset="-78"/>
              </a:rPr>
              <a:t>  </a:t>
            </a:r>
            <a:endParaRPr kumimoji="0" lang="en-US" altLang="zh-CN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anose="02020603050405020304" pitchFamily="18" charset="-78"/>
              <a:ea typeface="Meiryo" panose="020B0604030504040204" pitchFamily="34" charset="-128"/>
              <a:cs typeface="Traditional Arabic" panose="02020603050405020304" pitchFamily="18" charset="-78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altLang="zh-CN" sz="3200" dirty="0">
                <a:latin typeface="Cambria" panose="02040503050406030204" pitchFamily="18" charset="0"/>
                <a:ea typeface="Meiryo" panose="020B0604030504040204" pitchFamily="34" charset="-128"/>
                <a:cs typeface="Cambria" panose="02040503050406030204" pitchFamily="18" charset="0"/>
              </a:rPr>
              <a:t>Write a reply to Amy’s post, offering your advice and helping her out of trouble.</a:t>
            </a:r>
            <a:endParaRPr lang="en-US" altLang="zh-CN" sz="3200" dirty="0">
              <a:latin typeface="Cambria" panose="02040503050406030204" pitchFamily="18" charset="0"/>
              <a:ea typeface="Meiryo" panose="020B0604030504040204" pitchFamily="34" charset="-128"/>
              <a:cs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endParaRPr lang="en-US" altLang="zh-CN" sz="3200" dirty="0">
              <a:latin typeface="Cambria" panose="02040503050406030204" pitchFamily="18" charset="0"/>
              <a:ea typeface="Meiryo" panose="020B0604030504040204" pitchFamily="34" charset="-128"/>
              <a:cs typeface="Cambria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5636" y="553570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altLang="zh-C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dreamstime_l_46493259_爱奇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" y="4885444"/>
            <a:ext cx="9144635" cy="1972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2019.11 工作文件\HC\高中新教材助教资源库PPT模板制作\高中新教材助教资源库PPT模板制作\PPT-2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7092280" y="817548"/>
            <a:ext cx="1099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钱慧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9" name="矩形 15"/>
          <p:cNvSpPr/>
          <p:nvPr/>
        </p:nvSpPr>
        <p:spPr>
          <a:xfrm>
            <a:off x="3515995" y="2851150"/>
            <a:ext cx="557657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2019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年江苏省青年教师基本功大赛一等奖获得者</a:t>
            </a:r>
            <a:endParaRPr lang="en-US" altLang="zh-CN" sz="20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2018</a:t>
            </a:r>
            <a:r>
              <a:rPr lang="zh-CN" altLang="en-US" sz="20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年南通市优质课评比一等奖获得者</a:t>
            </a:r>
            <a:endParaRPr lang="en-US" altLang="zh-CN" sz="20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南通市教坛新秀</a:t>
            </a:r>
            <a:endParaRPr lang="en-US" altLang="zh-CN" sz="20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如东县骨干教师</a:t>
            </a:r>
            <a:endParaRPr lang="en-US" altLang="zh-CN" sz="20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如东县优秀青年教师</a:t>
            </a:r>
            <a:endParaRPr lang="zh-CN" altLang="en-US" sz="20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图片 5" descr="1E661E9B5BDED59167930BF129440A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55" y="1779270"/>
            <a:ext cx="3075940" cy="41040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85720" y="1143624"/>
            <a:ext cx="8643998" cy="47149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14624" y="1787835"/>
            <a:ext cx="3786214" cy="928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Henry’s problem: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_______________________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14624" y="3073719"/>
            <a:ext cx="3786214" cy="928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Jane’s problem: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_______________________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14624" y="4359603"/>
            <a:ext cx="3786214" cy="928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Bill’s problem: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_______________________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930400"/>
            <a:ext cx="4488180" cy="2880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50160" y="1214744"/>
            <a:ext cx="8643998" cy="47149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36823" y="1989131"/>
            <a:ext cx="3857652" cy="8572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advice can you give these teenagers?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036823" y="3334072"/>
            <a:ext cx="3857652" cy="1857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you ever fallen out with your best friend? If you do, share your experience.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0" y="1988820"/>
            <a:ext cx="4488180" cy="288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770345" y="3060268"/>
            <a:ext cx="748490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400"/>
              </a:lnSpc>
              <a:spcBef>
                <a:spcPts val="600"/>
              </a:spcBef>
            </a:pPr>
            <a:r>
              <a:rPr lang="en-US" altLang="zh-CN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Her best friend, Jenny, lied to her and broke her heart.</a:t>
            </a:r>
            <a:endParaRPr lang="en-US" altLang="zh-CN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8850" y="1079424"/>
            <a:ext cx="8667115" cy="1114425"/>
            <a:chOff x="717005" y="1657274"/>
            <a:chExt cx="8667115" cy="1114425"/>
          </a:xfrm>
        </p:grpSpPr>
        <p:sp>
          <p:nvSpPr>
            <p:cNvPr id="3" name="文本框 3"/>
            <p:cNvSpPr txBox="1"/>
            <p:nvPr/>
          </p:nvSpPr>
          <p:spPr>
            <a:xfrm>
              <a:off x="717005" y="1849679"/>
              <a:ext cx="8667115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What’s the                facing Amy? </a:t>
              </a:r>
              <a:endParaRPr lang="en-US" altLang="zh-CN" sz="3600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Text Box 37" descr="画布"/>
            <p:cNvSpPr txBox="1">
              <a:spLocks noChangeArrowheads="1"/>
            </p:cNvSpPr>
            <p:nvPr/>
          </p:nvSpPr>
          <p:spPr bwMode="auto">
            <a:xfrm rot="21013365">
              <a:off x="3523304" y="1657274"/>
              <a:ext cx="2755249" cy="92202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6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  <a:ea typeface="Yu Gothic UI Semibold" panose="020B0700000000000000" pitchFamily="34" charset="-128"/>
                </a:rPr>
                <a:t>problem</a:t>
              </a:r>
              <a:endParaRPr lang="en-US" altLang="zh-CN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Yu Gothic UI Semibold" panose="020B0700000000000000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13964" y="895655"/>
            <a:ext cx="3929090" cy="48577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143500" y="895350"/>
            <a:ext cx="3715385" cy="48583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38"/>
          <p:cNvSpPr>
            <a:spLocks noChangeArrowheads="1"/>
          </p:cNvSpPr>
          <p:nvPr/>
        </p:nvSpPr>
        <p:spPr bwMode="auto">
          <a:xfrm>
            <a:off x="4285930" y="2753043"/>
            <a:ext cx="762000" cy="357190"/>
          </a:xfrm>
          <a:prstGeom prst="chevron">
            <a:avLst>
              <a:gd name="adj" fmla="val 87591"/>
            </a:avLst>
          </a:prstGeom>
          <a:solidFill>
            <a:srgbClr val="000000">
              <a:alpha val="70000"/>
            </a:srgbClr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85468" y="1149667"/>
            <a:ext cx="2928958" cy="460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Amy’s problem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982345" y="1149667"/>
            <a:ext cx="2928958" cy="460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Advice given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052" name="AutoShape 4"/>
          <p:cNvCxnSpPr>
            <a:cxnSpLocks noChangeShapeType="1"/>
          </p:cNvCxnSpPr>
          <p:nvPr/>
        </p:nvCxnSpPr>
        <p:spPr bwMode="auto">
          <a:xfrm rot="5400000">
            <a:off x="-1464829" y="3503142"/>
            <a:ext cx="3786214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25090" y="1744021"/>
            <a:ext cx="174626" cy="174626"/>
          </a:xfrm>
          <a:prstGeom prst="flowChartConnector">
            <a:avLst/>
          </a:prstGeom>
          <a:solidFill>
            <a:srgbClr val="000000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 Black" panose="020B0A04020102020204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25090" y="3236599"/>
            <a:ext cx="174626" cy="174626"/>
          </a:xfrm>
          <a:prstGeom prst="flowChartConnector">
            <a:avLst/>
          </a:prstGeom>
          <a:solidFill>
            <a:srgbClr val="000000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 Black" panose="020B0A04020102020204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40965" y="4578681"/>
            <a:ext cx="174626" cy="174626"/>
          </a:xfrm>
          <a:prstGeom prst="flowChartConnector">
            <a:avLst/>
          </a:prstGeom>
          <a:solidFill>
            <a:srgbClr val="000000"/>
          </a:solidFill>
          <a:ln w="31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 Black" panose="020B0A04020102020204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99716" y="1681473"/>
            <a:ext cx="3500462" cy="13493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Saturday morning: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Amy’s friend said she was ill and might not be able to make it to the cinema.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99716" y="3189617"/>
            <a:ext cx="3500462" cy="1206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Saturday afternoon: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99716" y="4467555"/>
            <a:ext cx="3500462" cy="1206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Monday: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357495" y="1983105"/>
            <a:ext cx="3500755" cy="1518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Cindy: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58130" y="3630295"/>
            <a:ext cx="3500755" cy="1518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David: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1" y="1247654"/>
            <a:ext cx="4286247" cy="5005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4810" y="1247654"/>
            <a:ext cx="4929190" cy="5005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61"/>
          <p:cNvSpPr>
            <a:spLocks noChangeArrowheads="1"/>
          </p:cNvSpPr>
          <p:nvPr/>
        </p:nvSpPr>
        <p:spPr bwMode="auto">
          <a:xfrm>
            <a:off x="428625" y="1404620"/>
            <a:ext cx="3786505" cy="1537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just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Saturday morning: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l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Amy’s friend said she was ill and might not be able to make to it to the cinema.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286248" y="1593543"/>
            <a:ext cx="4857752" cy="1585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35000"/>
              </a:lnSpc>
              <a:buClr>
                <a:srgbClr val="000514"/>
              </a:buClr>
              <a:buSzPct val="65000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Cindy: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buClr>
                <a:srgbClr val="000514"/>
              </a:buClr>
              <a:buSzPct val="65000"/>
              <a:defRPr/>
            </a:pPr>
            <a:r>
              <a:rPr lang="en-US" altLang="zh-CN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(3)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buClr>
                <a:srgbClr val="000514"/>
              </a:buClr>
              <a:buSzPct val="65000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71470" y="1252844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>
                <a:solidFill>
                  <a:srgbClr val="ED7D31">
                    <a:lumMod val="75000"/>
                  </a:srgbClr>
                </a:solidFill>
                <a:latin typeface="Wingdings 2" panose="05020102010507070707" pitchFamily="18" charset="2"/>
                <a:cs typeface="Times New Roman" panose="02020603050405020304" pitchFamily="18" charset="0"/>
              </a:rPr>
              <a:t>u</a:t>
            </a:r>
            <a:endParaRPr lang="zh-CN" altLang="en-US" sz="36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96604" y="3106843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>
                <a:solidFill>
                  <a:srgbClr val="ED7D31">
                    <a:lumMod val="75000"/>
                  </a:srgbClr>
                </a:solidFill>
                <a:latin typeface="Wingdings 2" panose="05020102010507070707" pitchFamily="18" charset="2"/>
                <a:cs typeface="Times New Roman" panose="02020603050405020304" pitchFamily="18" charset="0"/>
              </a:rPr>
              <a:t>v</a:t>
            </a:r>
            <a:endParaRPr lang="zh-CN" altLang="en-US" sz="36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96604" y="4749917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dirty="0">
                <a:solidFill>
                  <a:srgbClr val="ED7D31">
                    <a:lumMod val="75000"/>
                  </a:srgbClr>
                </a:solidFill>
                <a:latin typeface="Wingdings 2" panose="05020102010507070707" pitchFamily="18" charset="2"/>
                <a:cs typeface="Times New Roman" panose="02020603050405020304" pitchFamily="18" charset="0"/>
              </a:rPr>
              <a:t>w</a:t>
            </a:r>
            <a:endParaRPr lang="zh-CN" altLang="en-US" sz="3600" dirty="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70837" y="447338"/>
            <a:ext cx="378621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Amy’s problem</a:t>
            </a:r>
            <a:endParaRPr lang="en-US" altLang="zh-CN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2" name="矩形 61"/>
          <p:cNvSpPr>
            <a:spLocks noChangeArrowheads="1"/>
          </p:cNvSpPr>
          <p:nvPr/>
        </p:nvSpPr>
        <p:spPr bwMode="auto">
          <a:xfrm>
            <a:off x="428596" y="3227952"/>
            <a:ext cx="3429024" cy="1523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just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Saturday afternoon: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矩形 61"/>
          <p:cNvSpPr>
            <a:spLocks noChangeArrowheads="1"/>
          </p:cNvSpPr>
          <p:nvPr/>
        </p:nvSpPr>
        <p:spPr bwMode="auto">
          <a:xfrm>
            <a:off x="428596" y="4838861"/>
            <a:ext cx="3357586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Monday:</a:t>
            </a:r>
            <a:endParaRPr lang="zh-CN" altLang="en-US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Arial Black" panose="020B0A040201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____________________</a:t>
            </a:r>
            <a:endParaRPr lang="en-US" altLang="zh-CN" sz="2400" b="1" dirty="0">
              <a:latin typeface="Arial Black" panose="020B0A040201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14307" y="447338"/>
            <a:ext cx="378621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Advice given</a:t>
            </a:r>
            <a:endParaRPr lang="en-US" altLang="zh-CN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286248" y="3824612"/>
            <a:ext cx="4857752" cy="1585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35000"/>
              </a:lnSpc>
              <a:buClr>
                <a:srgbClr val="000514"/>
              </a:buClr>
              <a:buSzPct val="65000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David: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buClr>
                <a:srgbClr val="000514"/>
              </a:buClr>
              <a:buSzPct val="65000"/>
              <a:defRPr/>
            </a:pPr>
            <a:r>
              <a:rPr lang="en-US" altLang="zh-CN" sz="24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(4)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buClr>
                <a:srgbClr val="000514"/>
              </a:buClr>
              <a:buSzPct val="65000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500380" y="3552190"/>
            <a:ext cx="3714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Amy’s friend was out having fun with someone else.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TextBox 30"/>
          <p:cNvSpPr txBox="1"/>
          <p:nvPr/>
        </p:nvSpPr>
        <p:spPr>
          <a:xfrm>
            <a:off x="570865" y="5207635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Amy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received a horrible surprise.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30"/>
          <p:cNvSpPr txBox="1"/>
          <p:nvPr/>
        </p:nvSpPr>
        <p:spPr>
          <a:xfrm>
            <a:off x="4286566" y="2126534"/>
            <a:ext cx="4857752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Save the friendship because eight years is a long time.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TextBox 30"/>
          <p:cNvSpPr txBox="1"/>
          <p:nvPr/>
        </p:nvSpPr>
        <p:spPr>
          <a:xfrm>
            <a:off x="4357083" y="4357622"/>
            <a:ext cx="4857752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Rethink this friendship and if necessary, move on.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PP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112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22"/>
          <p:cNvGrpSpPr/>
          <p:nvPr/>
        </p:nvGrpSpPr>
        <p:grpSpPr>
          <a:xfrm>
            <a:off x="354965" y="1076960"/>
            <a:ext cx="8366760" cy="4733290"/>
            <a:chOff x="467543" y="1783367"/>
            <a:chExt cx="8208913" cy="3172952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467543" y="1988840"/>
              <a:ext cx="1691680" cy="18586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head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467544" y="2007426"/>
              <a:ext cx="0" cy="293374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467544" y="4941168"/>
              <a:ext cx="8208912" cy="15151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8676456" y="1988843"/>
              <a:ext cx="0" cy="2880317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 flipV="1">
              <a:off x="2743426" y="1783367"/>
              <a:ext cx="5897535" cy="205472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pPr algn="just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2885" y="666750"/>
            <a:ext cx="8385175" cy="6408420"/>
          </a:xfrm>
          <a:prstGeom prst="rect">
            <a:avLst/>
          </a:prstGeom>
          <a:noFill/>
        </p:spPr>
        <p:txBody>
          <a:bodyPr wrap="square" lIns="108000" tIns="72000" rtlCol="0">
            <a:spAutoFit/>
          </a:bodyPr>
          <a:lstStyle/>
          <a:p>
            <a:pPr lvl="1">
              <a:lnSpc>
                <a:spcPts val="5000"/>
              </a:lnSpc>
              <a:buClr>
                <a:schemeClr val="bg2"/>
              </a:buClr>
              <a:buSzPct val="60000"/>
            </a:pPr>
            <a:endParaRPr lang="en-US" altLang="zh-CN" sz="3200" b="1" dirty="0">
              <a:latin typeface="Cambria Math" panose="02040503050406030204" pitchFamily="18" charset="0"/>
              <a:ea typeface="Cambria Math" panose="02040503050406030204" pitchFamily="18" charset="0"/>
              <a:cs typeface="Mongolian Baiti" panose="03000500000000000000" pitchFamily="66" charset="0"/>
            </a:endParaRPr>
          </a:p>
          <a:p>
            <a:pPr lvl="1" indent="0" algn="l">
              <a:lnSpc>
                <a:spcPct val="170000"/>
              </a:lnSpc>
              <a:buClr>
                <a:srgbClr val="002060"/>
              </a:buClr>
              <a:buSzPct val="60000"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1. How did Amy view her friend before?</a:t>
            </a:r>
            <a:endParaRPr lang="en-US" altLang="zh-CN" sz="2400" b="1" dirty="0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 indent="0" algn="l">
              <a:lnSpc>
                <a:spcPct val="170000"/>
              </a:lnSpc>
              <a:buClr>
                <a:srgbClr val="002060"/>
              </a:buClr>
              <a:buSzPct val="60000"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2. What did Amy and her friend plan to do last Saturday afternoon?</a:t>
            </a:r>
            <a:endParaRPr lang="en-US" altLang="zh-CN" sz="2400" b="1" dirty="0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 indent="0" algn="l">
              <a:lnSpc>
                <a:spcPct val="170000"/>
              </a:lnSpc>
              <a:buClr>
                <a:srgbClr val="002060"/>
              </a:buClr>
              <a:buSzPct val="60000"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3. How did Amy learn that her friend went to a café?</a:t>
            </a:r>
            <a:endParaRPr lang="en-US" altLang="zh-CN" sz="2400" b="1" dirty="0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 indent="0" algn="l">
              <a:lnSpc>
                <a:spcPct val="170000"/>
              </a:lnSpc>
              <a:buClr>
                <a:srgbClr val="002060"/>
              </a:buClr>
              <a:buSzPct val="60000"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4. What does Cindy mean by “her behaviour” in line 24?</a:t>
            </a:r>
            <a:endParaRPr lang="en-US" altLang="zh-CN" sz="2400" b="1" dirty="0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 indent="0" algn="l">
              <a:lnSpc>
                <a:spcPct val="170000"/>
              </a:lnSpc>
              <a:buClr>
                <a:srgbClr val="002060"/>
              </a:buClr>
              <a:buSzPct val="60000"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5. In what case is it time to rethink a friendship, according to David?</a:t>
            </a:r>
            <a:endParaRPr lang="en-US" altLang="zh-CN" sz="2400" b="1" dirty="0">
              <a:solidFill>
                <a:schemeClr val="tx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 indent="0" algn="l">
              <a:lnSpc>
                <a:spcPct val="170000"/>
              </a:lnSpc>
              <a:buClr>
                <a:srgbClr val="002060"/>
              </a:buClr>
              <a:buSzPct val="60000"/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2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 indent="0" algn="l">
              <a:lnSpc>
                <a:spcPct val="170000"/>
              </a:lnSpc>
              <a:buClr>
                <a:srgbClr val="002060"/>
              </a:buClr>
              <a:buSzPct val="60000"/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schemeClr val="bg2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云形标注 5"/>
          <p:cNvSpPr/>
          <p:nvPr/>
        </p:nvSpPr>
        <p:spPr>
          <a:xfrm>
            <a:off x="6821805" y="78740"/>
            <a:ext cx="2145665" cy="1164590"/>
          </a:xfrm>
          <a:prstGeom prst="cloudCallout">
            <a:avLst>
              <a:gd name="adj1" fmla="val -52277"/>
              <a:gd name="adj2" fmla="val 85454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Broadway" panose="04040905080B02020502" pitchFamily="82" charset="0"/>
              </a:rPr>
              <a:t>?</a:t>
            </a:r>
            <a:endParaRPr lang="zh-CN" altLang="en-US" sz="40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214810" y="2214554"/>
            <a:ext cx="4857784" cy="2571768"/>
          </a:xfrm>
          <a:prstGeom prst="flowChartConnector">
            <a:avLst/>
          </a:prstGeom>
          <a:noFill/>
          <a:ln w="3175" algn="ctr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20415754">
            <a:off x="-253162" y="2957106"/>
            <a:ext cx="2448649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Similarities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14282" y="142852"/>
            <a:ext cx="3143272" cy="71438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r>
              <a:rPr lang="en-US" altLang="zh-CN" sz="2400" dirty="0">
                <a:solidFill>
                  <a:schemeClr val="bg1"/>
                </a:solidFill>
                <a:latin typeface="Arial Black" panose="020B0A04020102020204" pitchFamily="34" charset="0"/>
              </a:rPr>
              <a:t>Further thinking</a:t>
            </a:r>
            <a:endParaRPr lang="zh-CN" alt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857356" y="2214554"/>
            <a:ext cx="4857784" cy="2571768"/>
          </a:xfrm>
          <a:prstGeom prst="flowChartConnector">
            <a:avLst/>
          </a:prstGeom>
          <a:noFill/>
          <a:ln w="3175" algn="ctr">
            <a:solidFill>
              <a:srgbClr val="00000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32635" y="2785745"/>
            <a:ext cx="218186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This friendship is worth saving.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0385" y="2500306"/>
            <a:ext cx="201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It’s time to rethink the relationship.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2984841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Have a talk with her friend.</a:t>
            </a:r>
            <a:endParaRPr lang="en-US" altLang="zh-CN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矩形: 圆角 31"/>
          <p:cNvSpPr/>
          <p:nvPr/>
        </p:nvSpPr>
        <p:spPr>
          <a:xfrm>
            <a:off x="0" y="5118751"/>
            <a:ext cx="9144000" cy="92869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advice do you prefer?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advice can you offer Amy?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09" name="Picture 2" descr="C:\Users\hp\Desktop\PPT-2.jpg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YNNC9A$LS(0T{K(_`F~ESU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25" y="1163955"/>
            <a:ext cx="2473960" cy="988060"/>
          </a:xfrm>
          <a:prstGeom prst="rect">
            <a:avLst/>
          </a:prstGeom>
        </p:spPr>
      </p:pic>
      <p:pic>
        <p:nvPicPr>
          <p:cNvPr id="5" name="图片 4" descr="OHV2}W~_X$@(SA$)@5LBPN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5" y="1019175"/>
            <a:ext cx="2710815" cy="106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4515</Words>
  <Application>WPS 演示</Application>
  <PresentationFormat>全屏显示(4:3)</PresentationFormat>
  <Paragraphs>245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方正北魏楷书简体</vt:lpstr>
      <vt:lpstr>华文楷体</vt:lpstr>
      <vt:lpstr>Arial Black</vt:lpstr>
      <vt:lpstr>Yu Gothic UI Semibold</vt:lpstr>
      <vt:lpstr>Wingdings 2</vt:lpstr>
      <vt:lpstr>等线</vt:lpstr>
      <vt:lpstr>Cooper Black</vt:lpstr>
      <vt:lpstr>Cambria Math</vt:lpstr>
      <vt:lpstr>Mongolian Baiti</vt:lpstr>
      <vt:lpstr>Broadway</vt:lpstr>
      <vt:lpstr>Garamond</vt:lpstr>
      <vt:lpstr>Calibri</vt:lpstr>
      <vt:lpstr>微软雅黑</vt:lpstr>
      <vt:lpstr>Arial Unicode MS</vt:lpstr>
      <vt:lpstr>Cambria</vt:lpstr>
      <vt:lpstr>Georgia</vt:lpstr>
      <vt:lpstr>Calibri</vt:lpstr>
      <vt:lpstr>Webdings</vt:lpstr>
      <vt:lpstr>Meiryo</vt:lpstr>
      <vt:lpstr>Tiranti Solid LET</vt:lpstr>
      <vt:lpstr>Segoe Print</vt:lpstr>
      <vt:lpstr>Wingdings 2</vt:lpstr>
      <vt:lpstr>Traditional Arabic</vt:lpstr>
      <vt:lpstr>Comic Sans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Sophie Ma</cp:lastModifiedBy>
  <cp:revision>327</cp:revision>
  <dcterms:created xsi:type="dcterms:W3CDTF">2019-09-30T02:46:00Z</dcterms:created>
  <dcterms:modified xsi:type="dcterms:W3CDTF">2020-07-30T03:32:32Z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