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29" r:id="rId3"/>
    <p:sldId id="632" r:id="rId4"/>
    <p:sldId id="481" r:id="rId5"/>
    <p:sldId id="735" r:id="rId6"/>
    <p:sldId id="736" r:id="rId7"/>
    <p:sldId id="738" r:id="rId8"/>
    <p:sldId id="737" r:id="rId9"/>
    <p:sldId id="739" r:id="rId10"/>
    <p:sldId id="740" r:id="rId11"/>
    <p:sldId id="741" r:id="rId12"/>
    <p:sldId id="742" r:id="rId13"/>
    <p:sldId id="744" r:id="rId14"/>
    <p:sldId id="745" r:id="rId15"/>
    <p:sldId id="777" r:id="rId16"/>
    <p:sldId id="751" r:id="rId17"/>
    <p:sldId id="753" r:id="rId18"/>
    <p:sldId id="754" r:id="rId19"/>
    <p:sldId id="755" r:id="rId20"/>
    <p:sldId id="756" r:id="rId21"/>
    <p:sldId id="757" r:id="rId22"/>
    <p:sldId id="758" r:id="rId23"/>
    <p:sldId id="759" r:id="rId24"/>
    <p:sldId id="760" r:id="rId25"/>
    <p:sldId id="761" r:id="rId26"/>
    <p:sldId id="770" r:id="rId27"/>
    <p:sldId id="771" r:id="rId28"/>
    <p:sldId id="772" r:id="rId29"/>
    <p:sldId id="773" r:id="rId30"/>
    <p:sldId id="775" r:id="rId31"/>
    <p:sldId id="687" r:id="rId32"/>
  </p:sldIdLst>
  <p:sldSz cx="12192000" cy="6858000"/>
  <p:notesSz cx="7103745" cy="10234295"/>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06D7"/>
    <a:srgbClr val="6699FF"/>
    <a:srgbClr val="03035D"/>
    <a:srgbClr val="648BAE"/>
    <a:srgbClr val="C1DEF6"/>
    <a:srgbClr val="B4DEFA"/>
    <a:srgbClr val="EA6E7E"/>
    <a:srgbClr val="EFA0A7"/>
    <a:srgbClr val="F3EFEE"/>
    <a:srgbClr val="F5F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5.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6197600" y="1600200"/>
            <a:ext cx="5384800" cy="4525963"/>
          </a:xfrm>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0" y="6245225"/>
            <a:ext cx="2844800" cy="476250"/>
          </a:xfrm>
        </p:spPr>
        <p:txBody>
          <a:bodyPr/>
          <a:lstStyle>
            <a:lvl1pPr>
              <a:defRPr/>
            </a:lvl1pPr>
          </a:lstStyle>
          <a:p>
            <a:fld id="{CC6BAFEC-BFCD-4AD8-835C-61A507EE31A1}"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2" name="矩形 11"/>
          <p:cNvSpPr/>
          <p:nvPr userDrawn="1"/>
        </p:nvSpPr>
        <p:spPr>
          <a:xfrm>
            <a:off x="10849146" y="530370"/>
            <a:ext cx="1093710" cy="369332"/>
          </a:xfrm>
          <a:prstGeom prst="rect">
            <a:avLst/>
          </a:prstGeom>
        </p:spPr>
        <p:txBody>
          <a:bodyPr/>
          <a:lstStyle/>
          <a:p>
            <a:pPr algn="ctr" eaLnBrk="1" fontAlgn="auto" hangingPunct="1">
              <a:spcBef>
                <a:spcPts val="0"/>
              </a:spcBef>
              <a:spcAft>
                <a:spcPts val="0"/>
              </a:spcAft>
              <a:defRPr/>
            </a:pPr>
            <a:r>
              <a:rPr lang="zh-CN" altLang="en-US" sz="1600" dirty="0">
                <a:solidFill>
                  <a:prstClr val="white"/>
                </a:solidFill>
                <a:latin typeface="微软雅黑" panose="020B0503020204020204" charset="-122"/>
                <a:ea typeface="微软雅黑" panose="020B0503020204020204" charset="-122"/>
              </a:rPr>
              <a:t>第 </a:t>
            </a:r>
            <a:fld id="{2EEF1883-7A0E-4F66-9932-E581691AD397}" type="slidenum">
              <a:rPr lang="zh-CN" altLang="en-US" sz="1600" dirty="0">
                <a:solidFill>
                  <a:prstClr val="white"/>
                </a:solidFill>
                <a:latin typeface="Calibri" panose="020F0502020204030204"/>
                <a:ea typeface="微软雅黑" panose="020B0503020204020204" charset="-122"/>
              </a:rPr>
            </a:fld>
            <a:r>
              <a:rPr lang="zh-CN" altLang="en-US" sz="1600" dirty="0">
                <a:solidFill>
                  <a:prstClr val="white"/>
                </a:solidFill>
                <a:latin typeface="Calibri" panose="020F0502020204030204"/>
              </a:rPr>
              <a:t>  </a:t>
            </a:r>
            <a:r>
              <a:rPr lang="zh-CN" altLang="en-US" sz="1600" dirty="0">
                <a:solidFill>
                  <a:prstClr val="white"/>
                </a:solidFill>
                <a:latin typeface="微软雅黑" panose="020B0503020204020204" charset="-122"/>
                <a:ea typeface="微软雅黑" panose="020B0503020204020204" charset="-122"/>
              </a:rPr>
              <a:t>页</a:t>
            </a:r>
            <a:endParaRPr lang="zh-CN" altLang="en-US" sz="1600" dirty="0">
              <a:solidFill>
                <a:prstClr val="white"/>
              </a:solidFill>
              <a:latin typeface="微软雅黑" panose="020B0503020204020204" charset="-122"/>
              <a:ea typeface="微软雅黑" panose="020B0503020204020204" charset="-122"/>
            </a:endParaRPr>
          </a:p>
        </p:txBody>
      </p:sp>
      <p:pic>
        <p:nvPicPr>
          <p:cNvPr id="15" name="Picture 8" descr="91淘课logo"/>
          <p:cNvPicPr>
            <a:picLocks noChangeAspect="1" noChangeArrowheads="1"/>
          </p:cNvPicPr>
          <p:nvPr userDrawn="1"/>
        </p:nvPicPr>
        <p:blipFill>
          <a:blip r:embed="rId2" cstate="print">
            <a:clrChange>
              <a:clrFrom>
                <a:srgbClr val="555555"/>
              </a:clrFrom>
              <a:clrTo>
                <a:srgbClr val="555555">
                  <a:alpha val="0"/>
                </a:srgbClr>
              </a:clrTo>
            </a:clrChange>
            <a:lum contrast="40000"/>
            <a:extLst>
              <a:ext uri="{28A0092B-C50C-407E-A947-70E740481C1C}">
                <a14:useLocalDpi xmlns:a14="http://schemas.microsoft.com/office/drawing/2010/main" val="0"/>
              </a:ext>
            </a:extLst>
          </a:blip>
          <a:srcRect/>
          <a:stretch>
            <a:fillRect/>
          </a:stretch>
        </p:blipFill>
        <p:spPr bwMode="auto">
          <a:xfrm>
            <a:off x="10993181" y="6117728"/>
            <a:ext cx="108026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userDrawn="1"/>
        </p:nvGrpSpPr>
        <p:grpSpPr>
          <a:xfrm>
            <a:off x="518180" y="914400"/>
            <a:ext cx="11131385" cy="53398"/>
            <a:chOff x="765506" y="908720"/>
            <a:chExt cx="5305500" cy="66485"/>
          </a:xfrm>
        </p:grpSpPr>
        <p:cxnSp>
          <p:nvCxnSpPr>
            <p:cNvPr id="6" name="直接连接符 5"/>
            <p:cNvCxnSpPr/>
            <p:nvPr/>
          </p:nvCxnSpPr>
          <p:spPr>
            <a:xfrm>
              <a:off x="765506" y="908720"/>
              <a:ext cx="5305500" cy="0"/>
            </a:xfrm>
            <a:prstGeom prst="line">
              <a:avLst/>
            </a:prstGeom>
            <a:ln>
              <a:solidFill>
                <a:srgbClr val="36B2E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5506" y="975205"/>
              <a:ext cx="5305500" cy="0"/>
            </a:xfrm>
            <a:prstGeom prst="line">
              <a:avLst/>
            </a:prstGeom>
            <a:ln w="57150">
              <a:solidFill>
                <a:srgbClr val="36B2E6"/>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518180" y="253371"/>
            <a:ext cx="4964720" cy="646331"/>
          </a:xfrm>
          <a:prstGeom prst="rect">
            <a:avLst/>
          </a:prstGeom>
        </p:spPr>
        <p:txBody>
          <a:bodyPr wrap="square">
            <a:spAutoFit/>
          </a:bodyPr>
          <a:lstStyle/>
          <a:p>
            <a:pPr eaLnBrk="1" fontAlgn="auto" hangingPunct="1">
              <a:spcBef>
                <a:spcPts val="0"/>
              </a:spcBef>
              <a:spcAft>
                <a:spcPts val="0"/>
              </a:spcAft>
            </a:pPr>
            <a:r>
              <a:rPr lang="zh-CN" altLang="en-US" sz="3600" b="1" dirty="0" smtClean="0">
                <a:solidFill>
                  <a:srgbClr val="FF0000"/>
                </a:solidFill>
                <a:latin typeface="微软雅黑" panose="020B0503020204020204" charset="-122"/>
                <a:ea typeface="微软雅黑" panose="020B0503020204020204" charset="-122"/>
              </a:rPr>
              <a:t>离  子  键</a:t>
            </a:r>
            <a:endParaRPr lang="zh-CN" altLang="zh-CN" sz="3600" b="1"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矩形 1"/>
          <p:cNvSpPr/>
          <p:nvPr userDrawn="1"/>
        </p:nvSpPr>
        <p:spPr>
          <a:xfrm>
            <a:off x="0" y="3429159"/>
            <a:ext cx="12192318" cy="342915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矩形 1"/>
          <p:cNvSpPr/>
          <p:nvPr userDrawn="1"/>
        </p:nvSpPr>
        <p:spPr>
          <a:xfrm>
            <a:off x="0" y="3789132"/>
            <a:ext cx="12192318" cy="306918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0" y="4149106"/>
            <a:ext cx="12192318" cy="27092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矩形 1"/>
          <p:cNvSpPr/>
          <p:nvPr userDrawn="1"/>
        </p:nvSpPr>
        <p:spPr>
          <a:xfrm>
            <a:off x="0" y="4868258"/>
            <a:ext cx="12192318" cy="199005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矩形 1"/>
          <p:cNvSpPr/>
          <p:nvPr userDrawn="1"/>
        </p:nvSpPr>
        <p:spPr>
          <a:xfrm>
            <a:off x="0" y="3069186"/>
            <a:ext cx="12192318" cy="378913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矩形 1"/>
          <p:cNvSpPr/>
          <p:nvPr userDrawn="1"/>
        </p:nvSpPr>
        <p:spPr>
          <a:xfrm>
            <a:off x="0" y="4509079"/>
            <a:ext cx="12192318" cy="234923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2.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mc:Choice>
    <mc:Fallback>
      <p:transition spd="slow"/>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7.png"/><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2.bin"/><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49947" y="193251"/>
            <a:ext cx="2428074" cy="368300"/>
          </a:xfrm>
          <a:prstGeom prst="rect">
            <a:avLst/>
          </a:prstGeom>
          <a:noFill/>
        </p:spPr>
        <p:txBody>
          <a:bodyPr wrap="square" rtlCol="0">
            <a:spAutoFit/>
          </a:bodyPr>
          <a:lstStyle/>
          <a:p>
            <a:r>
              <a:rPr lang="zh-CN" altLang="en-US" b="1" dirty="0">
                <a:solidFill>
                  <a:schemeClr val="accent1"/>
                </a:solidFill>
              </a:rPr>
              <a:t>人教版</a:t>
            </a:r>
            <a:r>
              <a:rPr lang="zh-CN" altLang="en-US" b="1" dirty="0" smtClean="0">
                <a:solidFill>
                  <a:schemeClr val="accent1"/>
                </a:solidFill>
              </a:rPr>
              <a:t>必修第二册</a:t>
            </a:r>
            <a:endParaRPr lang="zh-CN" altLang="en-US" b="1" dirty="0">
              <a:solidFill>
                <a:schemeClr val="accent1"/>
              </a:solidFill>
            </a:endParaRPr>
          </a:p>
        </p:txBody>
      </p:sp>
      <p:sp>
        <p:nvSpPr>
          <p:cNvPr id="2" name="标题 2"/>
          <p:cNvSpPr>
            <a:spLocks noGrp="1"/>
          </p:cNvSpPr>
          <p:nvPr/>
        </p:nvSpPr>
        <p:spPr>
          <a:xfrm>
            <a:off x="1638934" y="2605983"/>
            <a:ext cx="7920701" cy="1630045"/>
          </a:xfrm>
          <a:prstGeom prst="rect">
            <a:avLst/>
          </a:prstGeom>
        </p:spPr>
        <p:txBody>
          <a:bodyPr vert="horz" lIns="91440" tIns="45720" rIns="91440" bIns="45720" rtlCol="0" anchor="b">
            <a:noAutofit/>
          </a:bodyPr>
          <a:lstStyle>
            <a:lvl1pPr algn="ctr" defTabSz="685800" rtl="0" eaLnBrk="1" latinLnBrk="0" hangingPunct="1">
              <a:lnSpc>
                <a:spcPct val="110000"/>
              </a:lnSpc>
              <a:spcBef>
                <a:spcPct val="0"/>
              </a:spcBef>
              <a:buNone/>
              <a:defRPr sz="2400" b="1" i="0" kern="1200" baseline="0">
                <a:solidFill>
                  <a:srgbClr val="507AAE"/>
                </a:solidFill>
                <a:effectLst/>
                <a:latin typeface="微软雅黑" panose="020B0503020204020204" charset="-122"/>
                <a:ea typeface="微软雅黑" panose="020B0503020204020204" charset="-122"/>
                <a:cs typeface="+mn-ea"/>
              </a:defRPr>
            </a:lvl1pPr>
          </a:lstStyle>
          <a:p>
            <a:pPr eaLnBrk="0" hangingPunct="0">
              <a:lnSpc>
                <a:spcPct val="150000"/>
              </a:lnSpc>
            </a:pPr>
            <a:r>
              <a:rPr lang="zh-CN" altLang="en-US" sz="3600" dirty="0" smtClean="0">
                <a:solidFill>
                  <a:srgbClr val="507AAE"/>
                </a:solidFill>
              </a:rPr>
              <a:t>  第七</a:t>
            </a:r>
            <a:r>
              <a:rPr lang="zh-CN" altLang="en-US" sz="3600" dirty="0" smtClean="0">
                <a:solidFill>
                  <a:srgbClr val="507AAE"/>
                </a:solidFill>
              </a:rPr>
              <a:t>章  有机化合物</a:t>
            </a:r>
            <a:br>
              <a:rPr lang="zh-CN" altLang="en-US" sz="3600" dirty="0">
                <a:solidFill>
                  <a:srgbClr val="507AAE"/>
                </a:solidFill>
              </a:rPr>
            </a:br>
            <a:r>
              <a:rPr lang="zh-CN" altLang="en-US" sz="3600" dirty="0">
                <a:solidFill>
                  <a:srgbClr val="507AAE"/>
                </a:solidFill>
              </a:rPr>
              <a:t>　第二节　乙烯与有机高分子材料</a:t>
            </a:r>
            <a:br>
              <a:rPr lang="zh-CN" altLang="en-US" sz="3600" dirty="0">
                <a:solidFill>
                  <a:srgbClr val="507AAE"/>
                </a:solidFill>
              </a:rPr>
            </a:br>
            <a:r>
              <a:rPr lang="zh-CN" altLang="en-US" sz="3600" dirty="0">
                <a:solidFill>
                  <a:srgbClr val="507AAE"/>
                </a:solidFill>
              </a:rPr>
              <a:t>第</a:t>
            </a:r>
            <a:r>
              <a:rPr lang="en-US" altLang="zh-CN" sz="3600" dirty="0">
                <a:solidFill>
                  <a:srgbClr val="507AAE"/>
                </a:solidFill>
              </a:rPr>
              <a:t>2</a:t>
            </a:r>
            <a:r>
              <a:rPr lang="zh-CN" altLang="en-US" sz="3600" dirty="0">
                <a:solidFill>
                  <a:srgbClr val="507AAE"/>
                </a:solidFill>
              </a:rPr>
              <a:t>课时　烃 有机高分子材料</a:t>
            </a:r>
            <a:r>
              <a:rPr lang="zh-CN" altLang="en-US" sz="3600" dirty="0" smtClean="0">
                <a:solidFill>
                  <a:srgbClr val="507AAE"/>
                </a:solidFill>
              </a:rPr>
              <a:t>  </a:t>
            </a:r>
            <a:endParaRPr lang="zh-CN" altLang="en-US" sz="3600" dirty="0">
              <a:solidFill>
                <a:srgbClr val="507AA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nvPr>
        </p:nvGraphicFramePr>
        <p:xfrm>
          <a:off x="400268" y="866773"/>
          <a:ext cx="11374120" cy="5349240"/>
        </p:xfrm>
        <a:graphic>
          <a:graphicData uri="http://schemas.openxmlformats.org/drawingml/2006/table">
            <a:tbl>
              <a:tblPr/>
              <a:tblGrid>
                <a:gridCol w="1223645"/>
                <a:gridCol w="3239770"/>
                <a:gridCol w="3464560"/>
                <a:gridCol w="3446145"/>
              </a:tblGrid>
              <a:tr h="1783080">
                <a:tc>
                  <a:txBody>
                    <a:bodyPr/>
                    <a:lstStyle/>
                    <a:p>
                      <a:pPr algn="ctr">
                        <a:lnSpc>
                          <a:spcPct val="150000"/>
                        </a:lnSpc>
                        <a:spcAft>
                          <a:spcPts val="0"/>
                        </a:spcAft>
                      </a:pPr>
                      <a:r>
                        <a:rPr lang="zh-CN" altLang="zh-CN" sz="2600" kern="100" baseline="0" dirty="0" smtClean="0">
                          <a:effectLst/>
                          <a:latin typeface="Times New Roman" panose="02020603050405020304" charset="0"/>
                          <a:ea typeface="微软雅黑" panose="020B0503020204020204" charset="-122"/>
                          <a:cs typeface="Times New Roman" panose="02020603050405020304" charset="0"/>
                        </a:rPr>
                        <a:t>球棍</a:t>
                      </a:r>
                      <a:endParaRPr lang="zh-CN" altLang="zh-CN" sz="2600" kern="100" baseline="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pPr>
                      <a:r>
                        <a:rPr lang="zh-CN" altLang="zh-CN" sz="2600" kern="100" baseline="0" dirty="0" smtClean="0">
                          <a:effectLst/>
                          <a:latin typeface="Times New Roman" panose="02020603050405020304" charset="0"/>
                          <a:ea typeface="微软雅黑" panose="020B0503020204020204" charset="-122"/>
                          <a:cs typeface="Times New Roman" panose="02020603050405020304" charset="0"/>
                        </a:rPr>
                        <a:t>模型</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600" kern="100" baseline="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en-US" altLang="zh-CN" sz="2600" kern="100" baseline="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160">
                <a:tc>
                  <a:txBody>
                    <a:bodyPr/>
                    <a:lstStyle/>
                    <a:p>
                      <a:pPr algn="ctr">
                        <a:lnSpc>
                          <a:spcPct val="150000"/>
                        </a:lnSpc>
                        <a:spcAft>
                          <a:spcPts val="0"/>
                        </a:spcAft>
                      </a:pPr>
                      <a:r>
                        <a:rPr lang="zh-CN" sz="2600" kern="100" baseline="0" dirty="0">
                          <a:effectLst/>
                          <a:latin typeface="Times New Roman" panose="02020603050405020304" charset="0"/>
                          <a:ea typeface="微软雅黑" panose="020B0503020204020204" charset="-122"/>
                          <a:cs typeface="Times New Roman" panose="02020603050405020304" charset="0"/>
                        </a:rPr>
                        <a:t>分子结</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600" kern="100" baseline="0" dirty="0">
                          <a:effectLst/>
                          <a:latin typeface="Times New Roman" panose="02020603050405020304" charset="0"/>
                          <a:ea typeface="微软雅黑" panose="020B0503020204020204" charset="-122"/>
                          <a:cs typeface="Times New Roman" panose="02020603050405020304" charset="0"/>
                        </a:rPr>
                        <a:t>构特点</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600" kern="100" baseline="0" dirty="0">
                          <a:effectLst/>
                          <a:latin typeface="Times New Roman" panose="02020603050405020304" charset="0"/>
                          <a:ea typeface="微软雅黑" panose="020B0503020204020204" charset="-122"/>
                          <a:cs typeface="Times New Roman" panose="02020603050405020304" charset="0"/>
                        </a:rPr>
                        <a:t>碳</a:t>
                      </a:r>
                      <a:r>
                        <a:rPr lang="zh-CN" sz="2600" kern="100" baseline="0" dirty="0" smtClean="0">
                          <a:effectLst/>
                          <a:latin typeface="Times New Roman" panose="02020603050405020304" charset="0"/>
                          <a:ea typeface="微软雅黑" panose="020B0503020204020204" charset="-122"/>
                          <a:cs typeface="Times New Roman" panose="02020603050405020304" charset="0"/>
                        </a:rPr>
                        <a:t>原子</a:t>
                      </a:r>
                      <a:r>
                        <a:rPr lang="en-US" sz="2600" u="sng" kern="100" baseline="0" dirty="0" smtClean="0">
                          <a:effectLst/>
                          <a:latin typeface="Times New Roman" panose="02020603050405020304" charset="0"/>
                          <a:ea typeface="微软雅黑" panose="020B0503020204020204" charset="-122"/>
                          <a:cs typeface="Courier New" panose="02070309020205020404" pitchFamily="49"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个</a:t>
                      </a:r>
                      <a:r>
                        <a:rPr lang="zh-CN" sz="2600" kern="100" baseline="0" dirty="0">
                          <a:effectLst/>
                          <a:latin typeface="Times New Roman" panose="02020603050405020304" charset="0"/>
                          <a:ea typeface="微软雅黑" panose="020B0503020204020204" charset="-122"/>
                          <a:cs typeface="Times New Roman" panose="02020603050405020304" charset="0"/>
                        </a:rPr>
                        <a:t>单电子完全</a:t>
                      </a:r>
                      <a:r>
                        <a:rPr lang="zh-CN" sz="2600" kern="100" baseline="0" dirty="0" smtClean="0">
                          <a:effectLst/>
                          <a:latin typeface="Times New Roman" panose="02020603050405020304" charset="0"/>
                          <a:ea typeface="微软雅黑" panose="020B0503020204020204" charset="-122"/>
                          <a:cs typeface="Times New Roman" panose="02020603050405020304" charset="0"/>
                        </a:rPr>
                        <a:t>和</a:t>
                      </a:r>
                      <a:r>
                        <a:rPr lang="en-US" sz="2600" u="sng" kern="100" baseline="0" dirty="0" smtClean="0">
                          <a:effectLst/>
                          <a:latin typeface="Times New Roman" panose="02020603050405020304" charset="0"/>
                          <a:ea typeface="微软雅黑" panose="020B0503020204020204" charset="-122"/>
                          <a:cs typeface="Courier New" panose="02070309020205020404" pitchFamily="49"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个</a:t>
                      </a:r>
                      <a:r>
                        <a:rPr lang="zh-CN" sz="2600" kern="100" baseline="0" dirty="0">
                          <a:effectLst/>
                          <a:latin typeface="Times New Roman" panose="02020603050405020304" charset="0"/>
                          <a:ea typeface="微软雅黑" panose="020B0503020204020204" charset="-122"/>
                          <a:cs typeface="Times New Roman" panose="02020603050405020304" charset="0"/>
                        </a:rPr>
                        <a:t>氢原子</a:t>
                      </a:r>
                      <a:r>
                        <a:rPr lang="zh-CN" sz="2600" kern="100" baseline="0" dirty="0" smtClean="0">
                          <a:effectLst/>
                          <a:latin typeface="Times New Roman" panose="02020603050405020304" charset="0"/>
                          <a:ea typeface="微软雅黑" panose="020B0503020204020204" charset="-122"/>
                          <a:cs typeface="Times New Roman" panose="02020603050405020304" charset="0"/>
                        </a:rPr>
                        <a:t>形成</a:t>
                      </a:r>
                      <a:endParaRPr lang="en-US" altLang="zh-CN" sz="2600" kern="100" baseline="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r>
                        <a:rPr lang="en-US" sz="2600" u="sng" kern="100" baseline="0" dirty="0" smtClean="0">
                          <a:effectLst/>
                          <a:latin typeface="Times New Roman" panose="02020603050405020304" charset="0"/>
                          <a:ea typeface="微软雅黑" panose="020B0503020204020204" charset="-122"/>
                          <a:cs typeface="Courier New" panose="02070309020205020404" pitchFamily="49"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个</a:t>
                      </a:r>
                      <a:r>
                        <a:rPr lang="zh-CN" sz="2600" kern="100" baseline="0" dirty="0">
                          <a:effectLst/>
                          <a:latin typeface="Times New Roman" panose="02020603050405020304" charset="0"/>
                          <a:ea typeface="微软雅黑" panose="020B0503020204020204" charset="-122"/>
                          <a:cs typeface="Times New Roman" panose="02020603050405020304" charset="0"/>
                        </a:rPr>
                        <a:t>共</a:t>
                      </a:r>
                      <a:r>
                        <a:rPr lang="zh-CN" sz="2600" kern="100" baseline="0" dirty="0" smtClean="0">
                          <a:effectLst/>
                          <a:latin typeface="Times New Roman" panose="02020603050405020304" charset="0"/>
                          <a:ea typeface="微软雅黑" panose="020B0503020204020204" charset="-122"/>
                          <a:cs typeface="Times New Roman" panose="02020603050405020304" charset="0"/>
                        </a:rPr>
                        <a:t>价</a:t>
                      </a:r>
                      <a:r>
                        <a:rPr lang="en-US" altLang="zh-CN" sz="2600" u="sng" kern="100" baseline="0" dirty="0" smtClean="0">
                          <a:effectLst/>
                          <a:latin typeface="Times New Roman" panose="02020603050405020304" charset="0"/>
                          <a:ea typeface="微软雅黑" panose="020B0503020204020204" charset="-122"/>
                          <a:cs typeface="Times New Roman" panose="02020603050405020304"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a:t>
                      </a:r>
                      <a:r>
                        <a:rPr lang="zh-CN" sz="2600" kern="100" baseline="0" dirty="0">
                          <a:effectLst/>
                          <a:latin typeface="Times New Roman" panose="02020603050405020304" charset="0"/>
                          <a:ea typeface="微软雅黑" panose="020B0503020204020204" charset="-122"/>
                          <a:cs typeface="Times New Roman" panose="02020603050405020304" charset="0"/>
                        </a:rPr>
                        <a:t>形成以碳原子为中心</a:t>
                      </a:r>
                      <a:r>
                        <a:rPr lang="zh-CN" sz="2600" kern="100" baseline="0" dirty="0" smtClean="0">
                          <a:effectLst/>
                          <a:latin typeface="Times New Roman" panose="02020603050405020304" charset="0"/>
                          <a:ea typeface="微软雅黑" panose="020B0503020204020204" charset="-122"/>
                          <a:cs typeface="Times New Roman" panose="02020603050405020304" charset="0"/>
                        </a:rPr>
                        <a:t>的</a:t>
                      </a:r>
                      <a:endParaRPr lang="en-US" altLang="zh-CN" sz="2600" kern="100" baseline="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r>
                        <a:rPr lang="en-US" altLang="zh-CN" sz="2600" u="sng" kern="100" baseline="0" dirty="0" smtClean="0">
                          <a:effectLst/>
                          <a:latin typeface="Times New Roman" panose="02020603050405020304" charset="0"/>
                          <a:ea typeface="微软雅黑" panose="020B0503020204020204" charset="-122"/>
                          <a:cs typeface="Times New Roman" panose="02020603050405020304"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结构</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600" kern="100" baseline="0" dirty="0">
                          <a:effectLst/>
                          <a:latin typeface="Times New Roman" panose="02020603050405020304" charset="0"/>
                          <a:ea typeface="微软雅黑" panose="020B0503020204020204" charset="-122"/>
                          <a:cs typeface="Times New Roman" panose="02020603050405020304" charset="0"/>
                        </a:rPr>
                        <a:t>碳和碳</a:t>
                      </a:r>
                      <a:r>
                        <a:rPr lang="zh-CN" sz="2600" kern="100" baseline="0" dirty="0" smtClean="0">
                          <a:effectLst/>
                          <a:latin typeface="Times New Roman" panose="02020603050405020304" charset="0"/>
                          <a:ea typeface="微软雅黑" panose="020B0503020204020204" charset="-122"/>
                          <a:cs typeface="Times New Roman" panose="02020603050405020304" charset="0"/>
                        </a:rPr>
                        <a:t>形成</a:t>
                      </a:r>
                      <a:r>
                        <a:rPr lang="en-US" altLang="zh-CN" sz="2600" u="sng" kern="100" baseline="0" dirty="0" smtClean="0">
                          <a:effectLst/>
                          <a:latin typeface="Times New Roman" panose="02020603050405020304" charset="0"/>
                          <a:ea typeface="微软雅黑" panose="020B0503020204020204" charset="-122"/>
                          <a:cs typeface="Times New Roman" panose="02020603050405020304"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a:t>
                      </a:r>
                      <a:r>
                        <a:rPr lang="zh-CN" sz="2600" kern="100" baseline="0" dirty="0">
                          <a:effectLst/>
                          <a:latin typeface="Times New Roman" panose="02020603050405020304" charset="0"/>
                          <a:ea typeface="微软雅黑" panose="020B0503020204020204" charset="-122"/>
                          <a:cs typeface="Times New Roman" panose="02020603050405020304" charset="0"/>
                        </a:rPr>
                        <a:t>剩余价键完全和氢原子形成</a:t>
                      </a:r>
                      <a:r>
                        <a:rPr lang="en-US" sz="2600" kern="100" baseline="0" dirty="0">
                          <a:effectLst/>
                          <a:latin typeface="Times New Roman" panose="02020603050405020304" charset="0"/>
                          <a:ea typeface="微软雅黑" panose="020B0503020204020204" charset="-122"/>
                          <a:cs typeface="Courier New" panose="02070309020205020404" pitchFamily="49" charset="0"/>
                        </a:rPr>
                        <a:t>C—H</a:t>
                      </a:r>
                      <a:r>
                        <a:rPr lang="zh-CN" sz="2600" kern="100" baseline="0" dirty="0">
                          <a:effectLst/>
                          <a:latin typeface="Times New Roman" panose="02020603050405020304" charset="0"/>
                          <a:ea typeface="微软雅黑" panose="020B0503020204020204" charset="-122"/>
                          <a:cs typeface="Times New Roman" panose="02020603050405020304" charset="0"/>
                        </a:rPr>
                        <a:t>单键，键和键夹角</a:t>
                      </a:r>
                      <a:r>
                        <a:rPr lang="zh-CN" sz="2600" kern="100" baseline="0" dirty="0" smtClean="0">
                          <a:effectLst/>
                          <a:latin typeface="Times New Roman" panose="02020603050405020304" charset="0"/>
                          <a:ea typeface="微软雅黑" panose="020B0503020204020204" charset="-122"/>
                          <a:cs typeface="Times New Roman" panose="02020603050405020304" charset="0"/>
                        </a:rPr>
                        <a:t>为</a:t>
                      </a:r>
                      <a:r>
                        <a:rPr lang="en-US" sz="2600" u="sng" kern="100" baseline="0" dirty="0" smtClean="0">
                          <a:effectLst/>
                          <a:latin typeface="Times New Roman" panose="02020603050405020304" charset="0"/>
                          <a:ea typeface="微软雅黑" panose="020B0503020204020204" charset="-122"/>
                          <a:cs typeface="Courier New" panose="02070309020205020404" pitchFamily="49"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a:t>
                      </a:r>
                      <a:r>
                        <a:rPr lang="en-US" sz="2600" kern="100" baseline="0" dirty="0">
                          <a:effectLst/>
                          <a:latin typeface="Times New Roman" panose="02020603050405020304" charset="0"/>
                          <a:ea typeface="微软雅黑" panose="020B0503020204020204" charset="-122"/>
                          <a:cs typeface="Courier New" panose="02070309020205020404" pitchFamily="49" charset="0"/>
                        </a:rPr>
                        <a:t>2</a:t>
                      </a:r>
                      <a:r>
                        <a:rPr lang="zh-CN" sz="2600" kern="100" baseline="0" dirty="0">
                          <a:effectLst/>
                          <a:latin typeface="Times New Roman" panose="02020603050405020304" charset="0"/>
                          <a:ea typeface="微软雅黑" panose="020B0503020204020204" charset="-122"/>
                          <a:cs typeface="Times New Roman" panose="02020603050405020304" charset="0"/>
                        </a:rPr>
                        <a:t>个碳原子和</a:t>
                      </a:r>
                      <a:r>
                        <a:rPr lang="en-US" sz="2600" kern="100" baseline="0" dirty="0">
                          <a:effectLst/>
                          <a:latin typeface="Times New Roman" panose="02020603050405020304" charset="0"/>
                          <a:ea typeface="微软雅黑" panose="020B0503020204020204" charset="-122"/>
                          <a:cs typeface="Courier New" panose="02070309020205020404" pitchFamily="49" charset="0"/>
                        </a:rPr>
                        <a:t>4</a:t>
                      </a:r>
                      <a:r>
                        <a:rPr lang="zh-CN" sz="2600" kern="100" baseline="0" dirty="0">
                          <a:effectLst/>
                          <a:latin typeface="Times New Roman" panose="02020603050405020304" charset="0"/>
                          <a:ea typeface="微软雅黑" panose="020B0503020204020204" charset="-122"/>
                          <a:cs typeface="Times New Roman" panose="02020603050405020304" charset="0"/>
                        </a:rPr>
                        <a:t>个氢原子</a:t>
                      </a:r>
                      <a:r>
                        <a:rPr lang="zh-CN" sz="2600" kern="100" baseline="0" dirty="0" smtClean="0">
                          <a:effectLst/>
                          <a:latin typeface="Times New Roman" panose="02020603050405020304" charset="0"/>
                          <a:ea typeface="微软雅黑" panose="020B0503020204020204" charset="-122"/>
                          <a:cs typeface="Times New Roman" panose="02020603050405020304" charset="0"/>
                        </a:rPr>
                        <a:t>在</a:t>
                      </a:r>
                      <a:endParaRPr lang="en-US" altLang="zh-CN" sz="2600" kern="100" baseline="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r>
                        <a:rPr lang="en-US" altLang="zh-CN" sz="2600" u="none" kern="100" baseline="0" dirty="0" smtClean="0">
                          <a:effectLst/>
                          <a:latin typeface="Times New Roman" panose="02020603050405020304" charset="0"/>
                          <a:ea typeface="微软雅黑" panose="020B0503020204020204" charset="-122"/>
                          <a:cs typeface="Times New Roman" panose="02020603050405020304" charset="0"/>
                        </a:rPr>
                        <a:t>___________</a:t>
                      </a:r>
                      <a:endParaRPr lang="zh-CN" sz="2600" u="none"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600" kern="100" baseline="0" dirty="0">
                          <a:effectLst/>
                          <a:latin typeface="Times New Roman" panose="02020603050405020304" charset="0"/>
                          <a:ea typeface="微软雅黑" panose="020B0503020204020204" charset="-122"/>
                          <a:cs typeface="Times New Roman" panose="02020603050405020304" charset="0"/>
                        </a:rPr>
                        <a:t>碳和碳</a:t>
                      </a:r>
                      <a:r>
                        <a:rPr lang="zh-CN" sz="2600" kern="100" baseline="0" dirty="0" smtClean="0">
                          <a:effectLst/>
                          <a:latin typeface="Times New Roman" panose="02020603050405020304" charset="0"/>
                          <a:ea typeface="微软雅黑" panose="020B0503020204020204" charset="-122"/>
                          <a:cs typeface="Times New Roman" panose="02020603050405020304" charset="0"/>
                        </a:rPr>
                        <a:t>形成</a:t>
                      </a:r>
                      <a:r>
                        <a:rPr lang="en-US" altLang="zh-CN" sz="2600" u="sng" kern="100" baseline="0" dirty="0" smtClean="0">
                          <a:effectLst/>
                          <a:latin typeface="Times New Roman" panose="02020603050405020304" charset="0"/>
                          <a:ea typeface="微软雅黑" panose="020B0503020204020204" charset="-122"/>
                          <a:cs typeface="Times New Roman" panose="02020603050405020304"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a:t>
                      </a:r>
                      <a:r>
                        <a:rPr lang="zh-CN" sz="2600" kern="100" baseline="0" dirty="0">
                          <a:effectLst/>
                          <a:latin typeface="Times New Roman" panose="02020603050405020304" charset="0"/>
                          <a:ea typeface="微软雅黑" panose="020B0503020204020204" charset="-122"/>
                          <a:cs typeface="Times New Roman" panose="02020603050405020304" charset="0"/>
                        </a:rPr>
                        <a:t>剩余价键和氢原子</a:t>
                      </a:r>
                      <a:r>
                        <a:rPr lang="zh-CN" sz="2600" kern="100" baseline="0" dirty="0" smtClean="0">
                          <a:effectLst/>
                          <a:latin typeface="Times New Roman" panose="02020603050405020304" charset="0"/>
                          <a:ea typeface="微软雅黑" panose="020B0503020204020204" charset="-122"/>
                          <a:cs typeface="Times New Roman" panose="02020603050405020304" charset="0"/>
                        </a:rPr>
                        <a:t>形成</a:t>
                      </a:r>
                      <a:r>
                        <a:rPr lang="en-US" sz="2600" u="sng" kern="100" baseline="0" dirty="0" smtClean="0">
                          <a:effectLst/>
                          <a:latin typeface="Times New Roman" panose="02020603050405020304" charset="0"/>
                          <a:ea typeface="微软雅黑" panose="020B0503020204020204" charset="-122"/>
                          <a:cs typeface="Courier New" panose="02070309020205020404" pitchFamily="49"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单键</a:t>
                      </a:r>
                      <a:r>
                        <a:rPr lang="zh-CN" sz="2600" kern="100" baseline="0" dirty="0">
                          <a:effectLst/>
                          <a:latin typeface="Times New Roman" panose="02020603050405020304" charset="0"/>
                          <a:ea typeface="微软雅黑" panose="020B0503020204020204" charset="-122"/>
                          <a:cs typeface="Times New Roman" panose="02020603050405020304" charset="0"/>
                        </a:rPr>
                        <a:t>，键和键夹角</a:t>
                      </a:r>
                      <a:r>
                        <a:rPr lang="zh-CN" sz="2600" kern="100" baseline="0" dirty="0" smtClean="0">
                          <a:effectLst/>
                          <a:latin typeface="Times New Roman" panose="02020603050405020304" charset="0"/>
                          <a:ea typeface="微软雅黑" panose="020B0503020204020204" charset="-122"/>
                          <a:cs typeface="Times New Roman" panose="02020603050405020304" charset="0"/>
                        </a:rPr>
                        <a:t>为</a:t>
                      </a:r>
                      <a:r>
                        <a:rPr lang="en-US" sz="2600" u="sng" kern="100" baseline="0" dirty="0" smtClean="0">
                          <a:effectLst/>
                          <a:latin typeface="Times New Roman" panose="02020603050405020304" charset="0"/>
                          <a:ea typeface="微软雅黑" panose="020B0503020204020204" charset="-122"/>
                          <a:cs typeface="Courier New" panose="02070309020205020404" pitchFamily="49"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a:t>
                      </a:r>
                      <a:r>
                        <a:rPr lang="en-US" sz="2600" kern="100" baseline="0" dirty="0">
                          <a:effectLst/>
                          <a:latin typeface="Times New Roman" panose="02020603050405020304" charset="0"/>
                          <a:ea typeface="微软雅黑" panose="020B0503020204020204" charset="-122"/>
                          <a:cs typeface="Courier New" panose="02070309020205020404" pitchFamily="49" charset="0"/>
                        </a:rPr>
                        <a:t>2</a:t>
                      </a:r>
                      <a:r>
                        <a:rPr lang="zh-CN" sz="2600" kern="100" baseline="0" dirty="0">
                          <a:effectLst/>
                          <a:latin typeface="Times New Roman" panose="02020603050405020304" charset="0"/>
                          <a:ea typeface="微软雅黑" panose="020B0503020204020204" charset="-122"/>
                          <a:cs typeface="Times New Roman" panose="02020603050405020304" charset="0"/>
                        </a:rPr>
                        <a:t>个氢和</a:t>
                      </a:r>
                      <a:r>
                        <a:rPr lang="en-US" sz="2600" kern="100" baseline="0" dirty="0">
                          <a:effectLst/>
                          <a:latin typeface="Times New Roman" panose="02020603050405020304" charset="0"/>
                          <a:ea typeface="微软雅黑" panose="020B0503020204020204" charset="-122"/>
                          <a:cs typeface="Courier New" panose="02070309020205020404" pitchFamily="49" charset="0"/>
                        </a:rPr>
                        <a:t>2</a:t>
                      </a:r>
                      <a:r>
                        <a:rPr lang="zh-CN" sz="2600" kern="100" baseline="0" dirty="0">
                          <a:effectLst/>
                          <a:latin typeface="Times New Roman" panose="02020603050405020304" charset="0"/>
                          <a:ea typeface="微软雅黑" panose="020B0503020204020204" charset="-122"/>
                          <a:cs typeface="Times New Roman" panose="02020603050405020304" charset="0"/>
                        </a:rPr>
                        <a:t>个碳原子</a:t>
                      </a:r>
                      <a:r>
                        <a:rPr lang="zh-CN" sz="2600" kern="100" baseline="0" dirty="0" smtClean="0">
                          <a:effectLst/>
                          <a:latin typeface="Times New Roman" panose="02020603050405020304" charset="0"/>
                          <a:ea typeface="微软雅黑" panose="020B0503020204020204" charset="-122"/>
                          <a:cs typeface="Times New Roman" panose="02020603050405020304" charset="0"/>
                        </a:rPr>
                        <a:t>成</a:t>
                      </a:r>
                      <a:r>
                        <a:rPr lang="en-US" altLang="zh-CN" sz="2600" u="none" kern="100" baseline="0" dirty="0" smtClean="0">
                          <a:effectLst/>
                          <a:latin typeface="Times New Roman" panose="02020603050405020304" charset="0"/>
                          <a:ea typeface="微软雅黑" panose="020B0503020204020204" charset="-122"/>
                          <a:cs typeface="Times New Roman" panose="02020603050405020304" charset="0"/>
                        </a:rPr>
                        <a:t>________</a:t>
                      </a:r>
                      <a:endParaRPr lang="zh-CN" sz="2600" u="none"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2" name="Picture 2" descr="S6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9406" y="954621"/>
            <a:ext cx="1319079" cy="15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S6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5886" y="1017949"/>
            <a:ext cx="2150668" cy="14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S6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6928" y="1351443"/>
            <a:ext cx="2150668" cy="71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56073" y="3016990"/>
            <a:ext cx="347980"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rPr>
              <a:t>4</a:t>
            </a:r>
            <a:endPar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3" name="矩形 2"/>
          <p:cNvSpPr/>
          <p:nvPr/>
        </p:nvSpPr>
        <p:spPr>
          <a:xfrm>
            <a:off x="2416025" y="3602443"/>
            <a:ext cx="347980"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rPr>
              <a:t>4</a:t>
            </a:r>
            <a:endPar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4" name="矩形 3"/>
          <p:cNvSpPr/>
          <p:nvPr/>
        </p:nvSpPr>
        <p:spPr>
          <a:xfrm>
            <a:off x="1749057" y="4221797"/>
            <a:ext cx="347980"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rPr>
              <a:t>4</a:t>
            </a:r>
            <a:endPar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5" name="矩形 4"/>
          <p:cNvSpPr/>
          <p:nvPr/>
        </p:nvSpPr>
        <p:spPr>
          <a:xfrm>
            <a:off x="3063947" y="4174183"/>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单键</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 name="矩形 5"/>
          <p:cNvSpPr/>
          <p:nvPr/>
        </p:nvSpPr>
        <p:spPr>
          <a:xfrm>
            <a:off x="1753433" y="5355381"/>
            <a:ext cx="15036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正四面体</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 name="矩形 6"/>
          <p:cNvSpPr/>
          <p:nvPr/>
        </p:nvSpPr>
        <p:spPr>
          <a:xfrm>
            <a:off x="6601045" y="2690933"/>
            <a:ext cx="15036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碳碳双键</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6620090" y="4509896"/>
            <a:ext cx="812800"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rPr>
              <a:t>120°</a:t>
            </a:r>
            <a:endPar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0" name="矩形 9"/>
          <p:cNvSpPr/>
          <p:nvPr/>
        </p:nvSpPr>
        <p:spPr>
          <a:xfrm>
            <a:off x="4961243" y="5690192"/>
            <a:ext cx="18338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同一平面内</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1" name="矩形 10"/>
          <p:cNvSpPr/>
          <p:nvPr/>
        </p:nvSpPr>
        <p:spPr>
          <a:xfrm>
            <a:off x="10075252" y="2978899"/>
            <a:ext cx="15036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碳碳三键</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2" name="矩形 11"/>
          <p:cNvSpPr/>
          <p:nvPr/>
        </p:nvSpPr>
        <p:spPr>
          <a:xfrm>
            <a:off x="8768486" y="4197073"/>
            <a:ext cx="972185"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rPr>
              <a:t>C—H</a:t>
            </a:r>
            <a:endPar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3" name="矩形 12"/>
          <p:cNvSpPr/>
          <p:nvPr/>
        </p:nvSpPr>
        <p:spPr>
          <a:xfrm>
            <a:off x="9398788" y="4805916"/>
            <a:ext cx="812800"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rPr>
              <a:t>180°</a:t>
            </a:r>
            <a:endPar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4" name="矩形 13"/>
          <p:cNvSpPr/>
          <p:nvPr/>
        </p:nvSpPr>
        <p:spPr>
          <a:xfrm>
            <a:off x="10218094" y="5396413"/>
            <a:ext cx="15036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直线结构</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5" name="矩形 14"/>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【活动探究】</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【问题和讨论】</a:t>
            </a:r>
            <a:endParaRPr lang="zh-CN" altLang="en-US" sz="2800" b="1" dirty="0">
              <a:solidFill>
                <a:schemeClr val="tx1"/>
              </a:solidFill>
              <a:latin typeface="Times New Roman" panose="02020603050405020304" charset="0"/>
              <a:ea typeface="微软雅黑" panose="020B0503020204020204" charset="-122"/>
            </a:endParaRPr>
          </a:p>
        </p:txBody>
      </p:sp>
      <p:sp>
        <p:nvSpPr>
          <p:cNvPr id="12" name="矩形 11"/>
          <p:cNvSpPr/>
          <p:nvPr/>
        </p:nvSpPr>
        <p:spPr>
          <a:xfrm>
            <a:off x="447803" y="698247"/>
            <a:ext cx="11296394" cy="520700"/>
          </a:xfrm>
          <a:prstGeom prst="rect">
            <a:avLst/>
          </a:prstGeom>
        </p:spPr>
        <p:txBody>
          <a:bodyPr wrap="square" lIns="121869" tIns="60933" rIns="121869" bIns="60933">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en-US" altLang="zh-CN" sz="2600" kern="100" dirty="0">
                <a:latin typeface="Times New Roman" panose="02020603050405020304" charset="0"/>
                <a:ea typeface="微软雅黑" panose="020B0503020204020204" charset="-122"/>
                <a:sym typeface="+mn-ea"/>
              </a:rPr>
              <a:t>(1) </a:t>
            </a:r>
            <a:r>
              <a:rPr lang="zh-CN" altLang="zh-CN" sz="2600" kern="100" dirty="0">
                <a:latin typeface="Times New Roman" panose="02020603050405020304" charset="0"/>
                <a:ea typeface="微软雅黑" panose="020B0503020204020204" charset="-122"/>
                <a:cs typeface="Times New Roman" panose="02020603050405020304" charset="0"/>
              </a:rPr>
              <a:t>比较</a:t>
            </a:r>
            <a:r>
              <a:rPr lang="en-US" altLang="zh-CN" sz="2600" kern="100" dirty="0">
                <a:latin typeface="Times New Roman" panose="02020603050405020304" charset="0"/>
                <a:ea typeface="微软雅黑" panose="020B0503020204020204" charset="-122"/>
              </a:rPr>
              <a:t>CH</a:t>
            </a:r>
            <a:r>
              <a:rPr lang="en-US" altLang="zh-CN" sz="2600" kern="100" baseline="-25000" dirty="0">
                <a:latin typeface="Times New Roman" panose="02020603050405020304" charset="0"/>
                <a:ea typeface="微软雅黑" panose="020B0503020204020204" charset="-122"/>
              </a:rPr>
              <a:t>4</a:t>
            </a:r>
            <a:r>
              <a:rPr lang="zh-CN" altLang="zh-CN" sz="2600" kern="100" dirty="0">
                <a:latin typeface="Times New Roman" panose="02020603050405020304" charset="0"/>
                <a:ea typeface="微软雅黑" panose="020B0503020204020204" charset="-122"/>
                <a:cs typeface="Times New Roman" panose="02020603050405020304" charset="0"/>
              </a:rPr>
              <a:t>、</a:t>
            </a:r>
            <a:r>
              <a:rPr lang="en-US" altLang="zh-CN" sz="2600" kern="100" dirty="0">
                <a:latin typeface="Times New Roman" panose="02020603050405020304" charset="0"/>
                <a:ea typeface="微软雅黑" panose="020B0503020204020204" charset="-122"/>
              </a:rPr>
              <a:t>CH</a:t>
            </a:r>
            <a:r>
              <a:rPr lang="en-US" altLang="zh-CN" sz="2600" kern="100" baseline="-25000" dirty="0">
                <a:latin typeface="Times New Roman" panose="02020603050405020304" charset="0"/>
                <a:ea typeface="微软雅黑" panose="020B0503020204020204" charset="-122"/>
              </a:rPr>
              <a:t>2</a:t>
            </a:r>
            <a:r>
              <a:rPr lang="en-US" altLang="zh-CN" sz="2600" kern="100" spc="-80" dirty="0">
                <a:latin typeface="Times New Roman" panose="02020603050405020304" charset="0"/>
                <a:ea typeface="微软雅黑" panose="020B0503020204020204" charset="-122"/>
              </a:rPr>
              <a:t>=</a:t>
            </a:r>
            <a:r>
              <a:rPr lang="en-US" altLang="zh-CN" sz="2600" kern="100" dirty="0">
                <a:latin typeface="Times New Roman" panose="02020603050405020304" charset="0"/>
                <a:ea typeface="微软雅黑" panose="020B0503020204020204" charset="-122"/>
              </a:rPr>
              <a:t>=CH</a:t>
            </a:r>
            <a:r>
              <a:rPr lang="en-US" altLang="zh-CN" sz="2600" kern="100" baseline="-25000" dirty="0">
                <a:latin typeface="Times New Roman" panose="02020603050405020304" charset="0"/>
                <a:ea typeface="微软雅黑" panose="020B0503020204020204" charset="-122"/>
              </a:rPr>
              <a:t>2</a:t>
            </a:r>
            <a:r>
              <a:rPr lang="zh-CN" altLang="zh-CN" sz="2600" kern="100" dirty="0">
                <a:latin typeface="Times New Roman" panose="02020603050405020304" charset="0"/>
                <a:ea typeface="微软雅黑" panose="020B0503020204020204" charset="-122"/>
                <a:cs typeface="Times New Roman" panose="02020603050405020304" charset="0"/>
              </a:rPr>
              <a:t>的化学性质，并分析其化学性质与二者结构的关系？</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custDataLst>
              <p:tags r:id="rId1"/>
            </p:custDataLst>
          </p:nvPr>
        </p:nvGraphicFramePr>
        <p:xfrm>
          <a:off x="624660" y="1543714"/>
          <a:ext cx="10942320" cy="4584065"/>
        </p:xfrm>
        <a:graphic>
          <a:graphicData uri="http://schemas.openxmlformats.org/drawingml/2006/table">
            <a:tbl>
              <a:tblPr/>
              <a:tblGrid>
                <a:gridCol w="1367155"/>
                <a:gridCol w="2807970"/>
                <a:gridCol w="2159635"/>
                <a:gridCol w="4607560"/>
              </a:tblGrid>
              <a:tr h="594360">
                <a:tc gridSpan="2">
                  <a:txBody>
                    <a:bodyPr/>
                    <a:lstStyle/>
                    <a:p>
                      <a:pPr algn="ctr">
                        <a:lnSpc>
                          <a:spcPct val="150000"/>
                        </a:lnSpc>
                        <a:spcAft>
                          <a:spcPts val="0"/>
                        </a:spcAft>
                      </a:pPr>
                      <a:r>
                        <a:rPr lang="zh-CN" sz="2600" b="1" kern="100" dirty="0">
                          <a:effectLst/>
                          <a:latin typeface="Times New Roman" panose="02020603050405020304" charset="0"/>
                          <a:ea typeface="微软雅黑" panose="020B0503020204020204" charset="-122"/>
                          <a:cs typeface="Times New Roman" panose="02020603050405020304" charset="0"/>
                        </a:rPr>
                        <a:t>物质</a:t>
                      </a:r>
                      <a:endParaRPr lang="zh-CN" sz="2600" b="1" kern="100" dirty="0">
                        <a:effectLst/>
                        <a:latin typeface="Times New Roman" panose="02020603050405020304" charset="0"/>
                        <a:ea typeface="微软雅黑" panose="020B0503020204020204" charset="-122"/>
                        <a:cs typeface="Times New Roman" panose="02020603050405020304"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cPr/>
                </a:tc>
                <a:tc>
                  <a:txBody>
                    <a:bodyPr/>
                    <a:lstStyle/>
                    <a:p>
                      <a:pPr algn="ctr">
                        <a:lnSpc>
                          <a:spcPct val="150000"/>
                        </a:lnSpc>
                        <a:spcAft>
                          <a:spcPts val="0"/>
                        </a:spcAft>
                      </a:pPr>
                      <a:r>
                        <a:rPr lang="zh-CN" sz="2600" b="1" kern="100">
                          <a:effectLst/>
                          <a:latin typeface="Times New Roman" panose="02020603050405020304" charset="0"/>
                          <a:ea typeface="微软雅黑" panose="020B0503020204020204" charset="-122"/>
                          <a:cs typeface="Times New Roman" panose="02020603050405020304" charset="0"/>
                        </a:rPr>
                        <a:t>甲烷</a:t>
                      </a:r>
                      <a:endParaRPr lang="zh-CN" sz="2600" b="1" kern="100">
                        <a:effectLst/>
                        <a:latin typeface="Times New Roman" panose="02020603050405020304" charset="0"/>
                        <a:ea typeface="微软雅黑" panose="020B0503020204020204" charset="-122"/>
                        <a:cs typeface="Times New Roman" panose="02020603050405020304"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a:effectLst/>
                          <a:latin typeface="Times New Roman" panose="02020603050405020304" charset="0"/>
                          <a:ea typeface="微软雅黑" panose="020B0503020204020204" charset="-122"/>
                          <a:cs typeface="Times New Roman" panose="02020603050405020304" charset="0"/>
                        </a:rPr>
                        <a:t>乙烯</a:t>
                      </a:r>
                      <a:endParaRPr lang="zh-CN" sz="2600" b="1" kern="100">
                        <a:effectLst/>
                        <a:latin typeface="Times New Roman" panose="02020603050405020304" charset="0"/>
                        <a:ea typeface="微软雅黑" panose="020B0503020204020204" charset="-122"/>
                        <a:cs typeface="Times New Roman" panose="02020603050405020304"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712470">
                <a:tc rowSpan="3">
                  <a:txBody>
                    <a:bodyPr/>
                    <a:lstStyle/>
                    <a:p>
                      <a:pPr algn="ctr">
                        <a:lnSpc>
                          <a:spcPct val="150000"/>
                        </a:lnSpc>
                        <a:spcAft>
                          <a:spcPts val="0"/>
                        </a:spcAft>
                      </a:pPr>
                      <a:r>
                        <a:rPr lang="zh-CN" sz="2600" kern="100">
                          <a:effectLst/>
                          <a:latin typeface="Times New Roman" panose="02020603050405020304" charset="0"/>
                          <a:ea typeface="微软雅黑" panose="020B0503020204020204" charset="-122"/>
                          <a:cs typeface="Times New Roman" panose="02020603050405020304" charset="0"/>
                        </a:rPr>
                        <a:t>与</a:t>
                      </a:r>
                      <a:r>
                        <a:rPr lang="en-US" sz="2600" kern="100">
                          <a:effectLst/>
                          <a:latin typeface="Times New Roman" panose="02020603050405020304" charset="0"/>
                          <a:ea typeface="微软雅黑" panose="020B0503020204020204" charset="-122"/>
                          <a:cs typeface="Courier New" panose="02070309020205020404" pitchFamily="49" charset="0"/>
                        </a:rPr>
                        <a:t>Br</a:t>
                      </a:r>
                      <a:r>
                        <a:rPr lang="en-US" sz="2600" kern="100" baseline="-25000">
                          <a:effectLst/>
                          <a:latin typeface="Times New Roman" panose="02020603050405020304" charset="0"/>
                          <a:ea typeface="微软雅黑" panose="020B0503020204020204" charset="-122"/>
                          <a:cs typeface="Courier New" panose="02070309020205020404" pitchFamily="49" charset="0"/>
                        </a:rPr>
                        <a:t>2</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600" kern="100">
                          <a:effectLst/>
                          <a:latin typeface="Times New Roman" panose="02020603050405020304" charset="0"/>
                          <a:ea typeface="微软雅黑" panose="020B0503020204020204" charset="-122"/>
                          <a:cs typeface="Times New Roman" panose="02020603050405020304" charset="0"/>
                        </a:rPr>
                        <a:t>反应</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kern="100">
                          <a:effectLst/>
                          <a:latin typeface="Times New Roman" panose="02020603050405020304" charset="0"/>
                          <a:ea typeface="微软雅黑" panose="020B0503020204020204" charset="-122"/>
                          <a:cs typeface="Courier New" panose="02070309020205020404" pitchFamily="49" charset="0"/>
                        </a:rPr>
                        <a:t>Br</a:t>
                      </a:r>
                      <a:r>
                        <a:rPr lang="en-US" sz="2600" kern="100" baseline="-25000">
                          <a:effectLst/>
                          <a:latin typeface="Times New Roman" panose="02020603050405020304" charset="0"/>
                          <a:ea typeface="微软雅黑" panose="020B0503020204020204" charset="-122"/>
                          <a:cs typeface="Courier New" panose="02070309020205020404" pitchFamily="49" charset="0"/>
                        </a:rPr>
                        <a:t>2</a:t>
                      </a:r>
                      <a:r>
                        <a:rPr lang="zh-CN" sz="2600" kern="100">
                          <a:effectLst/>
                          <a:latin typeface="Times New Roman" panose="02020603050405020304" charset="0"/>
                          <a:ea typeface="微软雅黑" panose="020B0503020204020204" charset="-122"/>
                          <a:cs typeface="Times New Roman" panose="02020603050405020304" charset="0"/>
                        </a:rPr>
                        <a:t>试剂</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u="none" kern="100" dirty="0" smtClean="0">
                          <a:effectLst/>
                          <a:latin typeface="Times New Roman" panose="02020603050405020304" charset="0"/>
                          <a:ea typeface="微软雅黑" panose="020B0503020204020204" charset="-122"/>
                          <a:cs typeface="Courier New" panose="02070309020205020404" pitchFamily="49" charset="0"/>
                        </a:rPr>
                        <a:t>________</a:t>
                      </a:r>
                      <a:endParaRPr lang="zh-CN" sz="26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___________________</a:t>
                      </a:r>
                      <a:endParaRPr lang="zh-CN" sz="26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335">
                <a:tc vMerge="1">
                  <a:tcPr/>
                </a:tc>
                <a:tc>
                  <a:txBody>
                    <a:bodyPr/>
                    <a:lstStyle/>
                    <a:p>
                      <a:pPr algn="ctr">
                        <a:lnSpc>
                          <a:spcPct val="150000"/>
                        </a:lnSpc>
                        <a:spcAft>
                          <a:spcPts val="0"/>
                        </a:spcAft>
                      </a:pPr>
                      <a:r>
                        <a:rPr lang="zh-CN" sz="2600" kern="100">
                          <a:effectLst/>
                          <a:latin typeface="Times New Roman" panose="02020603050405020304" charset="0"/>
                          <a:ea typeface="微软雅黑" panose="020B0503020204020204" charset="-122"/>
                          <a:cs typeface="Times New Roman" panose="02020603050405020304" charset="0"/>
                        </a:rPr>
                        <a:t>反应条件</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_____</a:t>
                      </a:r>
                      <a:endParaRPr lang="zh-CN" sz="26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kern="100">
                          <a:effectLst/>
                          <a:latin typeface="Times New Roman" panose="02020603050405020304" charset="0"/>
                          <a:ea typeface="宋体" panose="02010600030101010101" pitchFamily="2" charset="-122"/>
                          <a:cs typeface="Courier New" panose="02070309020205020404" pitchFamily="49" charset="0"/>
                        </a:rPr>
                        <a:t> </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720090">
                <a:tc vMerge="1">
                  <a:tcPr/>
                </a:tc>
                <a:tc>
                  <a:txBody>
                    <a:bodyPr/>
                    <a:lstStyle/>
                    <a:p>
                      <a:pPr algn="ctr">
                        <a:lnSpc>
                          <a:spcPct val="150000"/>
                        </a:lnSpc>
                        <a:spcAft>
                          <a:spcPts val="0"/>
                        </a:spcAft>
                      </a:pPr>
                      <a:r>
                        <a:rPr lang="zh-CN" sz="2600" kern="100">
                          <a:effectLst/>
                          <a:latin typeface="Times New Roman" panose="02020603050405020304" charset="0"/>
                          <a:ea typeface="微软雅黑" panose="020B0503020204020204" charset="-122"/>
                          <a:cs typeface="Times New Roman" panose="02020603050405020304" charset="0"/>
                        </a:rPr>
                        <a:t>反应类型</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_____</a:t>
                      </a:r>
                      <a:endParaRPr lang="zh-CN" sz="26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_____</a:t>
                      </a:r>
                      <a:endParaRPr lang="zh-CN" sz="26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5794" marR="557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rowSpan="2">
                  <a:txBody>
                    <a:bodyPr/>
                    <a:lstStyle/>
                    <a:p>
                      <a:pPr algn="ctr">
                        <a:lnSpc>
                          <a:spcPct val="150000"/>
                        </a:lnSpc>
                        <a:spcAft>
                          <a:spcPts val="0"/>
                        </a:spcAft>
                      </a:pPr>
                      <a:r>
                        <a:rPr lang="zh-CN" sz="2600" kern="100" dirty="0">
                          <a:effectLst/>
                          <a:latin typeface="Times New Roman" panose="02020603050405020304" charset="0"/>
                          <a:ea typeface="微软雅黑" panose="020B0503020204020204" charset="-122"/>
                          <a:cs typeface="Times New Roman" panose="02020603050405020304" charset="0"/>
                        </a:rPr>
                        <a:t>氧化</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600" kern="100" dirty="0">
                          <a:effectLst/>
                          <a:latin typeface="Times New Roman" panose="02020603050405020304" charset="0"/>
                          <a:ea typeface="微软雅黑" panose="020B0503020204020204" charset="-122"/>
                          <a:cs typeface="Times New Roman" panose="02020603050405020304" charset="0"/>
                        </a:rPr>
                        <a:t>反应</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a:effectLst/>
                          <a:latin typeface="Times New Roman" panose="02020603050405020304" charset="0"/>
                          <a:ea typeface="微软雅黑" panose="020B0503020204020204" charset="-122"/>
                          <a:cs typeface="Times New Roman" panose="02020603050405020304" charset="0"/>
                        </a:rPr>
                        <a:t>和</a:t>
                      </a:r>
                      <a:r>
                        <a:rPr lang="en-US" sz="2600" kern="100">
                          <a:effectLst/>
                          <a:latin typeface="Times New Roman" panose="02020603050405020304" charset="0"/>
                          <a:ea typeface="微软雅黑" panose="020B0503020204020204" charset="-122"/>
                          <a:cs typeface="Courier New" panose="02070309020205020404" pitchFamily="49" charset="0"/>
                        </a:rPr>
                        <a:t>O</a:t>
                      </a:r>
                      <a:r>
                        <a:rPr lang="en-US" sz="2600" kern="100" baseline="-25000">
                          <a:effectLst/>
                          <a:latin typeface="Times New Roman" panose="02020603050405020304" charset="0"/>
                          <a:ea typeface="微软雅黑" panose="020B0503020204020204" charset="-122"/>
                          <a:cs typeface="Courier New" panose="02070309020205020404" pitchFamily="49" charset="0"/>
                        </a:rPr>
                        <a:t>2</a:t>
                      </a:r>
                      <a:r>
                        <a:rPr lang="zh-CN" sz="2600" kern="100">
                          <a:effectLst/>
                          <a:latin typeface="Times New Roman" panose="02020603050405020304" charset="0"/>
                          <a:ea typeface="微软雅黑" panose="020B0503020204020204" charset="-122"/>
                          <a:cs typeface="Times New Roman" panose="02020603050405020304" charset="0"/>
                        </a:rPr>
                        <a:t>燃烧</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dirty="0">
                          <a:effectLst/>
                          <a:latin typeface="Times New Roman" panose="02020603050405020304" charset="0"/>
                          <a:ea typeface="微软雅黑" panose="020B0503020204020204" charset="-122"/>
                          <a:cs typeface="Times New Roman" panose="02020603050405020304" charset="0"/>
                        </a:rPr>
                        <a:t>燃烧，火焰</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600" kern="100" dirty="0" smtClean="0">
                          <a:effectLst/>
                          <a:latin typeface="Times New Roman" panose="02020603050405020304" charset="0"/>
                          <a:ea typeface="微软雅黑" panose="020B0503020204020204" charset="-122"/>
                          <a:cs typeface="Times New Roman" panose="02020603050405020304" charset="0"/>
                        </a:rPr>
                        <a:t>呈</a:t>
                      </a: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dirty="0" smtClean="0">
                          <a:effectLst/>
                          <a:latin typeface="Times New Roman" panose="02020603050405020304" charset="0"/>
                          <a:ea typeface="微软雅黑" panose="020B0503020204020204" charset="-122"/>
                          <a:cs typeface="Times New Roman" panose="02020603050405020304" charset="0"/>
                        </a:rPr>
                        <a:t>色</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600" kern="100" dirty="0">
                          <a:effectLst/>
                          <a:latin typeface="Times New Roman" panose="02020603050405020304" charset="0"/>
                          <a:ea typeface="微软雅黑" panose="020B0503020204020204" charset="-122"/>
                          <a:cs typeface="Times New Roman" panose="02020603050405020304" charset="0"/>
                        </a:rPr>
                        <a:t>燃烧，</a:t>
                      </a:r>
                      <a:r>
                        <a:rPr lang="zh-CN" sz="2600" kern="100" dirty="0" smtClean="0">
                          <a:effectLst/>
                          <a:latin typeface="Times New Roman" panose="02020603050405020304" charset="0"/>
                          <a:ea typeface="微软雅黑" panose="020B0503020204020204" charset="-122"/>
                          <a:cs typeface="Times New Roman" panose="02020603050405020304" charset="0"/>
                        </a:rPr>
                        <a:t>火焰</a:t>
                      </a: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_______________</a:t>
                      </a:r>
                      <a:endParaRPr lang="zh-CN" sz="105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90">
                <a:tc vMerge="1">
                  <a:tcPr marL="55807" marR="55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dirty="0" smtClean="0">
                          <a:effectLst/>
                          <a:latin typeface="Times New Roman" panose="02020603050405020304" charset="0"/>
                          <a:ea typeface="微软雅黑" panose="020B0503020204020204" charset="-122"/>
                          <a:cs typeface="Times New Roman" panose="02020603050405020304" charset="0"/>
                        </a:rPr>
                        <a:t>酸性</a:t>
                      </a:r>
                      <a:r>
                        <a:rPr lang="en-US" sz="2600" kern="100" dirty="0" smtClean="0">
                          <a:effectLst/>
                          <a:latin typeface="Times New Roman" panose="02020603050405020304" charset="0"/>
                          <a:ea typeface="微软雅黑" panose="020B0503020204020204" charset="-122"/>
                          <a:cs typeface="Courier New" panose="02070309020205020404" pitchFamily="49" charset="0"/>
                        </a:rPr>
                        <a:t>KMnO</a:t>
                      </a:r>
                      <a:r>
                        <a:rPr lang="en-US" sz="2600" kern="100" baseline="-25000" dirty="0" smtClean="0">
                          <a:effectLst/>
                          <a:latin typeface="Times New Roman" panose="02020603050405020304" charset="0"/>
                          <a:ea typeface="微软雅黑" panose="020B0503020204020204" charset="-122"/>
                          <a:cs typeface="Courier New" panose="02070309020205020404" pitchFamily="49" charset="0"/>
                        </a:rPr>
                        <a:t>4</a:t>
                      </a:r>
                      <a:r>
                        <a:rPr lang="zh-CN" sz="2600" kern="100" dirty="0" smtClean="0">
                          <a:effectLst/>
                          <a:latin typeface="Times New Roman" panose="02020603050405020304" charset="0"/>
                          <a:ea typeface="微软雅黑" panose="020B0503020204020204" charset="-122"/>
                          <a:cs typeface="Times New Roman" panose="02020603050405020304" charset="0"/>
                        </a:rPr>
                        <a:t>溶液</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_______</a:t>
                      </a:r>
                      <a:endParaRPr lang="zh-CN" sz="105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____________________</a:t>
                      </a:r>
                      <a:endParaRPr lang="zh-CN" sz="105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5232104" y="2244362"/>
            <a:ext cx="1280795"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Courier New" panose="02070309020205020404" pitchFamily="49" charset="0"/>
              </a:rPr>
              <a:t>Br</a:t>
            </a:r>
            <a:r>
              <a:rPr lang="en-US" altLang="zh-CN" sz="2600" kern="100" baseline="-25000" dirty="0">
                <a:solidFill>
                  <a:srgbClr val="FF0000"/>
                </a:solidFill>
                <a:latin typeface="Times New Roman" panose="02020603050405020304" charset="0"/>
                <a:ea typeface="微软雅黑" panose="020B0503020204020204" charset="-122"/>
                <a:cs typeface="Courier New" panose="02070309020205020404" pitchFamily="49" charset="0"/>
              </a:rPr>
              <a:t>2</a:t>
            </a:r>
            <a:r>
              <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rPr>
              <a:t>蒸气</a:t>
            </a:r>
            <a:endPar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9" name="矩形 8"/>
          <p:cNvSpPr/>
          <p:nvPr/>
        </p:nvSpPr>
        <p:spPr>
          <a:xfrm>
            <a:off x="7670286" y="2233351"/>
            <a:ext cx="3133725" cy="491490"/>
          </a:xfrm>
          <a:prstGeom prst="rect">
            <a:avLst/>
          </a:prstGeom>
        </p:spPr>
        <p:txBody>
          <a:bodyPr wrap="none">
            <a:spAutoFit/>
          </a:bodyPr>
          <a:lstStyle/>
          <a:p>
            <a:r>
              <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rPr>
              <a:t>溴水或溴的</a:t>
            </a:r>
            <a:r>
              <a:rPr lang="en-US" altLang="zh-CN" sz="2600" kern="100" dirty="0">
                <a:solidFill>
                  <a:srgbClr val="FF0000"/>
                </a:solidFill>
                <a:latin typeface="Times New Roman" panose="02020603050405020304" charset="0"/>
                <a:ea typeface="微软雅黑" panose="020B0503020204020204" charset="-122"/>
                <a:cs typeface="Courier New" panose="02070309020205020404" pitchFamily="49" charset="0"/>
              </a:rPr>
              <a:t>CCl</a:t>
            </a:r>
            <a:r>
              <a:rPr lang="en-US" altLang="zh-CN" sz="2600" kern="100" baseline="-25000" dirty="0">
                <a:solidFill>
                  <a:srgbClr val="FF0000"/>
                </a:solidFill>
                <a:latin typeface="Times New Roman" panose="02020603050405020304" charset="0"/>
                <a:ea typeface="微软雅黑" panose="020B0503020204020204" charset="-122"/>
                <a:cs typeface="Courier New" panose="02070309020205020404" pitchFamily="49" charset="0"/>
              </a:rPr>
              <a:t>4</a:t>
            </a:r>
            <a:r>
              <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rPr>
              <a:t>溶液</a:t>
            </a:r>
            <a:endPar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0" name="矩形 9"/>
          <p:cNvSpPr/>
          <p:nvPr/>
        </p:nvSpPr>
        <p:spPr>
          <a:xfrm>
            <a:off x="5438555" y="2901806"/>
            <a:ext cx="843280" cy="570865"/>
          </a:xfrm>
          <a:prstGeom prst="rect">
            <a:avLst/>
          </a:prstGeom>
        </p:spPr>
        <p:txBody>
          <a:bodyPr wrap="none">
            <a:spAutoFit/>
          </a:bodyPr>
          <a:lstStyle/>
          <a:p>
            <a:pPr>
              <a:lnSpc>
                <a:spcPct val="120000"/>
              </a:lnSpc>
              <a:tabLst>
                <a:tab pos="2610485" algn="l"/>
              </a:tabLst>
              <a:defRPr/>
            </a:pPr>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光照</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1" name="矩形 10"/>
          <p:cNvSpPr/>
          <p:nvPr/>
        </p:nvSpPr>
        <p:spPr>
          <a:xfrm>
            <a:off x="5441610" y="3631242"/>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取代</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3" name="矩形 12"/>
          <p:cNvSpPr/>
          <p:nvPr/>
        </p:nvSpPr>
        <p:spPr>
          <a:xfrm>
            <a:off x="8837710" y="3631242"/>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加成</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4" name="矩形 13"/>
          <p:cNvSpPr/>
          <p:nvPr/>
        </p:nvSpPr>
        <p:spPr>
          <a:xfrm>
            <a:off x="5448077" y="4847660"/>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淡蓝</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8837002" y="4574896"/>
            <a:ext cx="2494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明亮、伴有黑烟</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6" name="矩形 15"/>
          <p:cNvSpPr/>
          <p:nvPr/>
        </p:nvSpPr>
        <p:spPr>
          <a:xfrm>
            <a:off x="5281403" y="5528533"/>
            <a:ext cx="11734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不反应</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8" name="矩形 17"/>
          <p:cNvSpPr/>
          <p:nvPr/>
        </p:nvSpPr>
        <p:spPr>
          <a:xfrm>
            <a:off x="7607641" y="5494307"/>
            <a:ext cx="3207385" cy="491490"/>
          </a:xfrm>
          <a:prstGeom prst="rect">
            <a:avLst/>
          </a:prstGeom>
        </p:spPr>
        <p:txBody>
          <a:bodyPr wrap="none">
            <a:spAutoFit/>
          </a:bodyPr>
          <a:lstStyle/>
          <a:p>
            <a:r>
              <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rPr>
              <a:t>酸性</a:t>
            </a:r>
            <a:r>
              <a:rPr lang="en-US" altLang="zh-CN" sz="2600" kern="100" dirty="0">
                <a:solidFill>
                  <a:srgbClr val="FF0000"/>
                </a:solidFill>
                <a:latin typeface="Times New Roman" panose="02020603050405020304" charset="0"/>
                <a:ea typeface="微软雅黑" panose="020B0503020204020204" charset="-122"/>
                <a:cs typeface="Courier New" panose="02070309020205020404" pitchFamily="49" charset="0"/>
              </a:rPr>
              <a:t>KMnO</a:t>
            </a:r>
            <a:r>
              <a:rPr lang="en-US" altLang="zh-CN" sz="2600" kern="100" baseline="-25000" dirty="0">
                <a:solidFill>
                  <a:srgbClr val="FF0000"/>
                </a:solidFill>
                <a:latin typeface="Times New Roman" panose="02020603050405020304" charset="0"/>
                <a:ea typeface="微软雅黑" panose="020B0503020204020204" charset="-122"/>
                <a:cs typeface="Courier New" panose="02070309020205020404" pitchFamily="49" charset="0"/>
              </a:rPr>
              <a:t>4</a:t>
            </a:r>
            <a:r>
              <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rPr>
              <a:t>溶液褪色</a:t>
            </a:r>
            <a:endParaRPr lang="zh-CN" altLang="en-US"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3" grpId="0"/>
      <p:bldP spid="14" grpId="0"/>
      <p:bldP spid="2"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05210" y="1657083"/>
          <a:ext cx="11014075" cy="2377440"/>
        </p:xfrm>
        <a:graphic>
          <a:graphicData uri="http://schemas.openxmlformats.org/drawingml/2006/table">
            <a:tbl>
              <a:tblPr/>
              <a:tblGrid>
                <a:gridCol w="2591435"/>
                <a:gridCol w="3455035"/>
                <a:gridCol w="4967605"/>
              </a:tblGrid>
              <a:tr h="2377440">
                <a:tc>
                  <a:txBody>
                    <a:bodyPr/>
                    <a:lstStyle/>
                    <a:p>
                      <a:pPr algn="ctr">
                        <a:lnSpc>
                          <a:spcPct val="150000"/>
                        </a:lnSpc>
                        <a:spcAft>
                          <a:spcPts val="0"/>
                        </a:spcAft>
                      </a:pPr>
                      <a:r>
                        <a:rPr lang="zh-CN" sz="2600" kern="100" dirty="0">
                          <a:effectLst/>
                          <a:latin typeface="Times New Roman" panose="02020603050405020304" charset="0"/>
                          <a:ea typeface="微软雅黑" panose="020B0503020204020204" charset="-122"/>
                          <a:cs typeface="Times New Roman" panose="02020603050405020304" charset="0"/>
                        </a:rPr>
                        <a:t>性质和结构关系</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5" marR="41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600" kern="100" dirty="0">
                          <a:effectLst/>
                          <a:latin typeface="Times New Roman" panose="02020603050405020304" charset="0"/>
                          <a:ea typeface="微软雅黑" panose="020B0503020204020204" charset="-122"/>
                          <a:cs typeface="Courier New" panose="02070309020205020404" pitchFamily="49" charset="0"/>
                        </a:rPr>
                        <a:t>CH</a:t>
                      </a:r>
                      <a:r>
                        <a:rPr lang="en-US" sz="2600" kern="100" baseline="-25000" dirty="0">
                          <a:effectLst/>
                          <a:latin typeface="Times New Roman" panose="02020603050405020304" charset="0"/>
                          <a:ea typeface="微软雅黑" panose="020B0503020204020204" charset="-122"/>
                          <a:cs typeface="Courier New" panose="02070309020205020404" pitchFamily="49" charset="0"/>
                        </a:rPr>
                        <a:t>4</a:t>
                      </a:r>
                      <a:r>
                        <a:rPr lang="zh-CN" sz="2600" kern="100" dirty="0">
                          <a:effectLst/>
                          <a:latin typeface="Times New Roman" panose="02020603050405020304" charset="0"/>
                          <a:ea typeface="微软雅黑" panose="020B0503020204020204" charset="-122"/>
                          <a:cs typeface="Times New Roman" panose="02020603050405020304" charset="0"/>
                        </a:rPr>
                        <a:t>分子中的碳原子</a:t>
                      </a:r>
                      <a:r>
                        <a:rPr lang="zh-CN" sz="2600" kern="100" dirty="0" smtClean="0">
                          <a:effectLst/>
                          <a:latin typeface="Times New Roman" panose="02020603050405020304" charset="0"/>
                          <a:ea typeface="微软雅黑" panose="020B0503020204020204" charset="-122"/>
                          <a:cs typeface="Times New Roman" panose="02020603050405020304" charset="0"/>
                        </a:rPr>
                        <a:t>为</a:t>
                      </a:r>
                      <a:endParaRPr lang="en-US" altLang="zh-CN" sz="2600" kern="10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dirty="0" smtClean="0">
                          <a:effectLst/>
                          <a:latin typeface="Times New Roman" panose="02020603050405020304" charset="0"/>
                          <a:ea typeface="微软雅黑" panose="020B0503020204020204" charset="-122"/>
                          <a:cs typeface="Times New Roman" panose="02020603050405020304" charset="0"/>
                        </a:rPr>
                        <a:t>结构</a:t>
                      </a:r>
                      <a:r>
                        <a:rPr lang="zh-CN" sz="2600" kern="100" dirty="0">
                          <a:effectLst/>
                          <a:latin typeface="Times New Roman" panose="02020603050405020304" charset="0"/>
                          <a:ea typeface="微软雅黑" panose="020B0503020204020204" charset="-122"/>
                          <a:cs typeface="Times New Roman" panose="02020603050405020304" charset="0"/>
                        </a:rPr>
                        <a:t>，所成的键</a:t>
                      </a:r>
                      <a:r>
                        <a:rPr lang="zh-CN" sz="2600" kern="100" dirty="0" smtClean="0">
                          <a:effectLst/>
                          <a:latin typeface="Times New Roman" panose="02020603050405020304" charset="0"/>
                          <a:ea typeface="微软雅黑" panose="020B0503020204020204" charset="-122"/>
                          <a:cs typeface="Times New Roman" panose="02020603050405020304" charset="0"/>
                        </a:rPr>
                        <a:t>为</a:t>
                      </a: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dirty="0" smtClean="0">
                          <a:effectLst/>
                          <a:latin typeface="Times New Roman" panose="02020603050405020304" charset="0"/>
                          <a:ea typeface="微软雅黑" panose="020B0503020204020204" charset="-122"/>
                          <a:cs typeface="Times New Roman" panose="02020603050405020304" charset="0"/>
                        </a:rPr>
                        <a:t>，性质</a:t>
                      </a: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dirty="0" smtClean="0">
                          <a:effectLst/>
                          <a:latin typeface="Times New Roman" panose="02020603050405020304" charset="0"/>
                          <a:ea typeface="微软雅黑" panose="020B0503020204020204" charset="-122"/>
                          <a:cs typeface="Times New Roman" panose="02020603050405020304" charset="0"/>
                        </a:rPr>
                        <a:t>，</a:t>
                      </a:r>
                      <a:r>
                        <a:rPr lang="zh-CN" sz="2600" kern="100" dirty="0">
                          <a:effectLst/>
                          <a:latin typeface="Times New Roman" panose="02020603050405020304" charset="0"/>
                          <a:ea typeface="微软雅黑" panose="020B0503020204020204" charset="-122"/>
                          <a:cs typeface="Times New Roman" panose="02020603050405020304" charset="0"/>
                        </a:rPr>
                        <a:t>主要</a:t>
                      </a:r>
                      <a:r>
                        <a:rPr lang="zh-CN" sz="2600" kern="100" dirty="0" smtClean="0">
                          <a:effectLst/>
                          <a:latin typeface="Times New Roman" panose="02020603050405020304" charset="0"/>
                          <a:ea typeface="微软雅黑" panose="020B0503020204020204" charset="-122"/>
                          <a:cs typeface="Times New Roman" panose="02020603050405020304" charset="0"/>
                        </a:rPr>
                        <a:t>发生</a:t>
                      </a: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dirty="0" smtClean="0">
                          <a:effectLst/>
                          <a:latin typeface="Times New Roman" panose="02020603050405020304" charset="0"/>
                          <a:ea typeface="微软雅黑" panose="020B0503020204020204" charset="-122"/>
                          <a:cs typeface="Times New Roman" panose="02020603050405020304" charset="0"/>
                        </a:rPr>
                        <a:t>反应</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5" marR="41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600" kern="100" dirty="0">
                          <a:effectLst/>
                          <a:latin typeface="Times New Roman" panose="02020603050405020304" charset="0"/>
                          <a:ea typeface="微软雅黑" panose="020B0503020204020204" charset="-122"/>
                          <a:cs typeface="Courier New" panose="02070309020205020404" pitchFamily="49" charset="0"/>
                        </a:rPr>
                        <a:t>CH</a:t>
                      </a:r>
                      <a:r>
                        <a:rPr lang="en-US" sz="2600" kern="100" baseline="-25000" dirty="0">
                          <a:effectLst/>
                          <a:latin typeface="Times New Roman" panose="02020603050405020304" charset="0"/>
                          <a:ea typeface="微软雅黑" panose="020B0503020204020204" charset="-122"/>
                          <a:cs typeface="Courier New" panose="02070309020205020404" pitchFamily="49" charset="0"/>
                        </a:rPr>
                        <a:t>2</a:t>
                      </a:r>
                      <a:r>
                        <a:rPr lang="en-US" sz="2600" kern="100" spc="-80" dirty="0">
                          <a:effectLst/>
                          <a:latin typeface="Times New Roman" panose="02020603050405020304" charset="0"/>
                          <a:ea typeface="微软雅黑" panose="020B0503020204020204" charset="-122"/>
                          <a:cs typeface="Courier New" panose="02070309020205020404" pitchFamily="49" charset="0"/>
                        </a:rPr>
                        <a:t>==</a:t>
                      </a:r>
                      <a:r>
                        <a:rPr lang="en-US" sz="2600" kern="100" dirty="0">
                          <a:effectLst/>
                          <a:latin typeface="Times New Roman" panose="02020603050405020304" charset="0"/>
                          <a:ea typeface="微软雅黑" panose="020B0503020204020204" charset="-122"/>
                          <a:cs typeface="Courier New" panose="02070309020205020404" pitchFamily="49" charset="0"/>
                        </a:rPr>
                        <a:t>CH</a:t>
                      </a:r>
                      <a:r>
                        <a:rPr lang="en-US" sz="2600" kern="100" baseline="-25000" dirty="0">
                          <a:effectLst/>
                          <a:latin typeface="Times New Roman" panose="02020603050405020304" charset="0"/>
                          <a:ea typeface="微软雅黑" panose="020B0503020204020204" charset="-122"/>
                          <a:cs typeface="Courier New" panose="02070309020205020404" pitchFamily="49" charset="0"/>
                        </a:rPr>
                        <a:t>2</a:t>
                      </a:r>
                      <a:r>
                        <a:rPr lang="zh-CN" sz="2600" kern="100" dirty="0">
                          <a:effectLst/>
                          <a:latin typeface="Times New Roman" panose="02020603050405020304" charset="0"/>
                          <a:ea typeface="微软雅黑" panose="020B0503020204020204" charset="-122"/>
                          <a:cs typeface="Times New Roman" panose="02020603050405020304" charset="0"/>
                        </a:rPr>
                        <a:t>分子中的碳原子</a:t>
                      </a:r>
                      <a:r>
                        <a:rPr lang="zh-CN" sz="2600" kern="100" dirty="0" smtClean="0">
                          <a:effectLst/>
                          <a:latin typeface="Times New Roman" panose="02020603050405020304" charset="0"/>
                          <a:ea typeface="微软雅黑" panose="020B0503020204020204" charset="-122"/>
                          <a:cs typeface="Times New Roman" panose="02020603050405020304" charset="0"/>
                        </a:rPr>
                        <a:t>为</a:t>
                      </a:r>
                      <a:r>
                        <a:rPr lang="en-US" altLang="zh-CN" sz="2600" u="none" kern="100" dirty="0" smtClean="0">
                          <a:effectLst/>
                          <a:latin typeface="Times New Roman" panose="02020603050405020304" charset="0"/>
                          <a:ea typeface="微软雅黑" panose="020B0503020204020204" charset="-122"/>
                          <a:cs typeface="Times New Roman" panose="02020603050405020304" charset="0"/>
                        </a:rPr>
                        <a:t>___</a:t>
                      </a:r>
                      <a:endParaRPr lang="en-US" altLang="zh-CN" sz="2600" u="none" kern="10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spc="-100" baseline="0" dirty="0" smtClean="0">
                          <a:effectLst/>
                          <a:latin typeface="Times New Roman" panose="02020603050405020304" charset="0"/>
                          <a:ea typeface="微软雅黑" panose="020B0503020204020204" charset="-122"/>
                          <a:cs typeface="Times New Roman" panose="02020603050405020304" charset="0"/>
                        </a:rPr>
                        <a:t>结构</a:t>
                      </a:r>
                      <a:r>
                        <a:rPr lang="zh-CN" sz="2600" kern="100" spc="-100" baseline="0" dirty="0">
                          <a:effectLst/>
                          <a:latin typeface="Times New Roman" panose="02020603050405020304" charset="0"/>
                          <a:ea typeface="微软雅黑" panose="020B0503020204020204" charset="-122"/>
                          <a:cs typeface="Times New Roman" panose="02020603050405020304" charset="0"/>
                        </a:rPr>
                        <a:t>，所成的键</a:t>
                      </a:r>
                      <a:r>
                        <a:rPr lang="zh-CN" sz="2600" kern="100" spc="-100" baseline="0" dirty="0" smtClean="0">
                          <a:effectLst/>
                          <a:latin typeface="Times New Roman" panose="02020603050405020304" charset="0"/>
                          <a:ea typeface="微软雅黑" panose="020B0503020204020204" charset="-122"/>
                          <a:cs typeface="Times New Roman" panose="02020603050405020304" charset="0"/>
                        </a:rPr>
                        <a:t>为</a:t>
                      </a:r>
                      <a:r>
                        <a:rPr lang="en-US" altLang="zh-CN" sz="2600" u="sng" kern="100" spc="-100" baseline="0" dirty="0" smtClean="0">
                          <a:effectLst/>
                          <a:latin typeface="Times New Roman" panose="02020603050405020304" charset="0"/>
                          <a:ea typeface="微软雅黑" panose="020B0503020204020204" charset="-122"/>
                          <a:cs typeface="Times New Roman" panose="02020603050405020304" charset="0"/>
                        </a:rPr>
                        <a:t>                  </a:t>
                      </a:r>
                      <a:r>
                        <a:rPr lang="zh-CN" sz="2600" kern="100" spc="-100" baseline="0" dirty="0" smtClean="0">
                          <a:effectLst/>
                          <a:latin typeface="Times New Roman" panose="02020603050405020304" charset="0"/>
                          <a:ea typeface="微软雅黑" panose="020B0503020204020204" charset="-122"/>
                          <a:cs typeface="Times New Roman" panose="02020603050405020304" charset="0"/>
                        </a:rPr>
                        <a:t>，</a:t>
                      </a:r>
                      <a:r>
                        <a:rPr lang="zh-CN" sz="2600" kern="100" dirty="0">
                          <a:effectLst/>
                          <a:latin typeface="Times New Roman" panose="02020603050405020304" charset="0"/>
                          <a:ea typeface="微软雅黑" panose="020B0503020204020204" charset="-122"/>
                          <a:cs typeface="Times New Roman" panose="02020603050405020304" charset="0"/>
                        </a:rPr>
                        <a:t>其中一个键容易断裂，性质活泼，主要</a:t>
                      </a:r>
                      <a:r>
                        <a:rPr lang="zh-CN" sz="2600" kern="100" dirty="0" smtClean="0">
                          <a:effectLst/>
                          <a:latin typeface="Times New Roman" panose="02020603050405020304" charset="0"/>
                          <a:ea typeface="微软雅黑" panose="020B0503020204020204" charset="-122"/>
                          <a:cs typeface="Times New Roman" panose="02020603050405020304" charset="0"/>
                        </a:rPr>
                        <a:t>发生</a:t>
                      </a: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dirty="0" smtClean="0">
                          <a:effectLst/>
                          <a:latin typeface="Times New Roman" panose="02020603050405020304" charset="0"/>
                          <a:ea typeface="微软雅黑" panose="020B0503020204020204" charset="-122"/>
                          <a:cs typeface="Times New Roman" panose="02020603050405020304" charset="0"/>
                        </a:rPr>
                        <a:t>、</a:t>
                      </a: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sz="2600" kern="100" dirty="0" smtClean="0">
                          <a:effectLst/>
                          <a:latin typeface="Times New Roman" panose="02020603050405020304" charset="0"/>
                          <a:ea typeface="微软雅黑" panose="020B0503020204020204" charset="-122"/>
                          <a:cs typeface="Times New Roman" panose="02020603050405020304" charset="0"/>
                        </a:rPr>
                        <a:t>反应</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5" marR="41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3287935" y="2276436"/>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饱和</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 name="矩形 6"/>
          <p:cNvSpPr/>
          <p:nvPr/>
        </p:nvSpPr>
        <p:spPr>
          <a:xfrm>
            <a:off x="3588478" y="2871413"/>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单键</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9" name="矩形 8"/>
          <p:cNvSpPr/>
          <p:nvPr/>
        </p:nvSpPr>
        <p:spPr>
          <a:xfrm>
            <a:off x="5347115" y="2880935"/>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稳定</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0" name="矩形 9"/>
          <p:cNvSpPr/>
          <p:nvPr/>
        </p:nvSpPr>
        <p:spPr>
          <a:xfrm>
            <a:off x="4574256" y="3481243"/>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取代</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1" name="矩形 10"/>
          <p:cNvSpPr/>
          <p:nvPr/>
        </p:nvSpPr>
        <p:spPr>
          <a:xfrm>
            <a:off x="10890447" y="1710028"/>
            <a:ext cx="513080" cy="491490"/>
          </a:xfrm>
          <a:prstGeom prst="rect">
            <a:avLst/>
          </a:prstGeom>
        </p:spPr>
        <p:txBody>
          <a:bodyPr wrap="none">
            <a:spAutoFit/>
          </a:bodyPr>
          <a:lstStyle/>
          <a:p>
            <a:r>
              <a:rPr lang="zh-CN" altLang="zh-CN" sz="2600" kern="100" dirty="0" smtClean="0">
                <a:solidFill>
                  <a:srgbClr val="FF0000"/>
                </a:solidFill>
                <a:latin typeface="Times New Roman" panose="02020603050405020304" charset="0"/>
                <a:ea typeface="微软雅黑" panose="020B0503020204020204" charset="-122"/>
                <a:cs typeface="Times New Roman" panose="02020603050405020304" charset="0"/>
              </a:rPr>
              <a:t>不</a:t>
            </a:r>
            <a:endParaRPr lang="zh-CN" altLang="zh-CN" sz="2600" kern="100" dirty="0" smtClean="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4" name="矩形 13"/>
          <p:cNvSpPr/>
          <p:nvPr/>
        </p:nvSpPr>
        <p:spPr>
          <a:xfrm>
            <a:off x="6724473" y="2270470"/>
            <a:ext cx="843280" cy="491490"/>
          </a:xfrm>
          <a:prstGeom prst="rect">
            <a:avLst/>
          </a:prstGeom>
        </p:spPr>
        <p:txBody>
          <a:bodyPr wrap="none">
            <a:spAutoFit/>
          </a:bodyPr>
          <a:lstStyle/>
          <a:p>
            <a:pPr lvl="0"/>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饱和</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5" name="矩形 14"/>
          <p:cNvSpPr/>
          <p:nvPr/>
        </p:nvSpPr>
        <p:spPr>
          <a:xfrm>
            <a:off x="9967411" y="2279646"/>
            <a:ext cx="1452880" cy="491490"/>
          </a:xfrm>
          <a:prstGeom prst="rect">
            <a:avLst/>
          </a:prstGeom>
        </p:spPr>
        <p:txBody>
          <a:bodyPr wrap="none">
            <a:spAutoFit/>
          </a:bodyPr>
          <a:lstStyle/>
          <a:p>
            <a:r>
              <a:rPr lang="zh-CN" altLang="zh-CN" sz="2600" kern="100" spc="-100" dirty="0">
                <a:solidFill>
                  <a:srgbClr val="FF0000"/>
                </a:solidFill>
                <a:latin typeface="Times New Roman" panose="02020603050405020304" charset="0"/>
                <a:ea typeface="微软雅黑" panose="020B0503020204020204" charset="-122"/>
                <a:cs typeface="Times New Roman" panose="02020603050405020304" charset="0"/>
              </a:rPr>
              <a:t>碳碳双键</a:t>
            </a:r>
            <a:endParaRPr lang="zh-CN" altLang="zh-CN" sz="2600" kern="100" spc="-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7" name="矩形 16"/>
          <p:cNvSpPr/>
          <p:nvPr/>
        </p:nvSpPr>
        <p:spPr>
          <a:xfrm>
            <a:off x="8073263" y="3475912"/>
            <a:ext cx="15036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加成反应</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8" name="矩形 17"/>
          <p:cNvSpPr/>
          <p:nvPr/>
        </p:nvSpPr>
        <p:spPr>
          <a:xfrm>
            <a:off x="9858191" y="3475911"/>
            <a:ext cx="843280" cy="491490"/>
          </a:xfrm>
          <a:prstGeom prst="rect">
            <a:avLst/>
          </a:prstGeom>
        </p:spPr>
        <p:txBody>
          <a:bodyPr wrap="none">
            <a:spAutoFit/>
          </a:body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氧化</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【问题和讨论】</a:t>
            </a:r>
            <a:endParaRPr lang="zh-CN" altLang="en-US" sz="2800" b="1" dirty="0">
              <a:solidFill>
                <a:schemeClr val="tx1"/>
              </a:solidFill>
              <a:latin typeface="Times New Roman" panose="02020603050405020304" charset="0"/>
              <a:ea typeface="微软雅黑" panose="020B0503020204020204" charset="-122"/>
            </a:endParaRPr>
          </a:p>
        </p:txBody>
      </p:sp>
      <p:sp>
        <p:nvSpPr>
          <p:cNvPr id="12" name="矩形 11"/>
          <p:cNvSpPr/>
          <p:nvPr/>
        </p:nvSpPr>
        <p:spPr>
          <a:xfrm>
            <a:off x="447803" y="698247"/>
            <a:ext cx="11296394" cy="520700"/>
          </a:xfrm>
          <a:prstGeom prst="rect">
            <a:avLst/>
          </a:prstGeom>
        </p:spPr>
        <p:txBody>
          <a:bodyPr wrap="square" lIns="121869" tIns="60933" rIns="121869" bIns="60933">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en-US" altLang="zh-CN" sz="2600" kern="100" dirty="0">
                <a:latin typeface="Times New Roman" panose="02020603050405020304" charset="0"/>
                <a:ea typeface="微软雅黑" panose="020B0503020204020204" charset="-122"/>
              </a:rPr>
              <a:t>(1) </a:t>
            </a:r>
            <a:r>
              <a:rPr lang="zh-CN" altLang="zh-CN" sz="2600" kern="100" dirty="0">
                <a:latin typeface="Times New Roman" panose="02020603050405020304" charset="0"/>
                <a:ea typeface="微软雅黑" panose="020B0503020204020204" charset="-122"/>
                <a:cs typeface="Times New Roman" panose="02020603050405020304" charset="0"/>
              </a:rPr>
              <a:t>比较</a:t>
            </a:r>
            <a:r>
              <a:rPr lang="en-US" altLang="zh-CN" sz="2600" kern="100" dirty="0">
                <a:latin typeface="Times New Roman" panose="02020603050405020304" charset="0"/>
                <a:ea typeface="微软雅黑" panose="020B0503020204020204" charset="-122"/>
              </a:rPr>
              <a:t>CH</a:t>
            </a:r>
            <a:r>
              <a:rPr lang="en-US" altLang="zh-CN" sz="2600" kern="100" baseline="-25000" dirty="0">
                <a:latin typeface="Times New Roman" panose="02020603050405020304" charset="0"/>
                <a:ea typeface="微软雅黑" panose="020B0503020204020204" charset="-122"/>
              </a:rPr>
              <a:t>4</a:t>
            </a:r>
            <a:r>
              <a:rPr lang="zh-CN" altLang="zh-CN" sz="2600" kern="100" dirty="0">
                <a:latin typeface="Times New Roman" panose="02020603050405020304" charset="0"/>
                <a:ea typeface="微软雅黑" panose="020B0503020204020204" charset="-122"/>
                <a:cs typeface="Times New Roman" panose="02020603050405020304" charset="0"/>
              </a:rPr>
              <a:t>、</a:t>
            </a:r>
            <a:r>
              <a:rPr lang="en-US" altLang="zh-CN" sz="2600" kern="100" dirty="0">
                <a:latin typeface="Times New Roman" panose="02020603050405020304" charset="0"/>
                <a:ea typeface="微软雅黑" panose="020B0503020204020204" charset="-122"/>
              </a:rPr>
              <a:t>CH</a:t>
            </a:r>
            <a:r>
              <a:rPr lang="en-US" altLang="zh-CN" sz="2600" kern="100" baseline="-25000" dirty="0">
                <a:latin typeface="Times New Roman" panose="02020603050405020304" charset="0"/>
                <a:ea typeface="微软雅黑" panose="020B0503020204020204" charset="-122"/>
              </a:rPr>
              <a:t>2</a:t>
            </a:r>
            <a:r>
              <a:rPr lang="en-US" altLang="zh-CN" sz="2600" kern="100" spc="-80" dirty="0">
                <a:latin typeface="Times New Roman" panose="02020603050405020304" charset="0"/>
                <a:ea typeface="微软雅黑" panose="020B0503020204020204" charset="-122"/>
              </a:rPr>
              <a:t>=</a:t>
            </a:r>
            <a:r>
              <a:rPr lang="en-US" altLang="zh-CN" sz="2600" kern="100" dirty="0">
                <a:latin typeface="Times New Roman" panose="02020603050405020304" charset="0"/>
                <a:ea typeface="微软雅黑" panose="020B0503020204020204" charset="-122"/>
              </a:rPr>
              <a:t>=CH</a:t>
            </a:r>
            <a:r>
              <a:rPr lang="en-US" altLang="zh-CN" sz="2600" kern="100" baseline="-25000" dirty="0">
                <a:latin typeface="Times New Roman" panose="02020603050405020304" charset="0"/>
                <a:ea typeface="微软雅黑" panose="020B0503020204020204" charset="-122"/>
              </a:rPr>
              <a:t>2</a:t>
            </a:r>
            <a:r>
              <a:rPr lang="zh-CN" altLang="zh-CN" sz="2600" kern="100" dirty="0">
                <a:latin typeface="Times New Roman" panose="02020603050405020304" charset="0"/>
                <a:ea typeface="微软雅黑" panose="020B0503020204020204" charset="-122"/>
                <a:cs typeface="Times New Roman" panose="02020603050405020304" charset="0"/>
              </a:rPr>
              <a:t>的化学性质，并分析其化学性质与二者结构的关系？</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47803" y="4421252"/>
            <a:ext cx="11296394" cy="520700"/>
          </a:xfrm>
          <a:prstGeom prst="rect">
            <a:avLst/>
          </a:prstGeom>
        </p:spPr>
        <p:txBody>
          <a:bodyPr wrap="square" lIns="121869" tIns="60933" rIns="121869" bIns="60933">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en-US" altLang="zh-CN" sz="2600" kern="100" dirty="0">
                <a:latin typeface="Times New Roman" panose="02020603050405020304" charset="0"/>
                <a:ea typeface="微软雅黑" panose="020B0503020204020204" charset="-122"/>
                <a:sym typeface="+mn-ea"/>
              </a:rPr>
              <a:t>(2) </a:t>
            </a:r>
            <a:r>
              <a:rPr lang="zh-CN" altLang="en-US" sz="2600" kern="100" dirty="0">
                <a:latin typeface="Times New Roman" panose="02020603050405020304" charset="0"/>
                <a:ea typeface="微软雅黑" panose="020B0503020204020204" charset="-122"/>
                <a:sym typeface="+mn-ea"/>
              </a:rPr>
              <a:t>乙炔是甲烷或乙烯的同系物吗</a:t>
            </a:r>
            <a:r>
              <a:rPr lang="zh-CN" altLang="zh-CN" sz="2600" kern="100" dirty="0">
                <a:latin typeface="Times New Roman" panose="02020603050405020304" charset="0"/>
                <a:ea typeface="微软雅黑" panose="020B0503020204020204" charset="-122"/>
                <a:cs typeface="Times New Roman" panose="02020603050405020304" charset="0"/>
              </a:rPr>
              <a:t>？为什么？</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64313" y="5288662"/>
            <a:ext cx="11296394" cy="520700"/>
          </a:xfrm>
          <a:prstGeom prst="rect">
            <a:avLst/>
          </a:prstGeom>
        </p:spPr>
        <p:txBody>
          <a:bodyPr wrap="square" lIns="121869" tIns="60933" rIns="121869" bIns="60933">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zh-CN" altLang="zh-CN" sz="2600" kern="100" dirty="0">
                <a:solidFill>
                  <a:srgbClr val="FF0000"/>
                </a:solidFill>
                <a:effectLst/>
                <a:latin typeface="微软雅黑" panose="020B0503020204020204" charset="-122"/>
                <a:ea typeface="微软雅黑" panose="020B0503020204020204" charset="-122"/>
                <a:cs typeface="Courier New" panose="02070309020205020404" pitchFamily="49" charset="0"/>
              </a:rPr>
              <a:t>不是，同系物要求结构组成相似，甲烷、乙烯、乙炔的结构不同。</a:t>
            </a:r>
            <a:endParaRPr lang="zh-CN" altLang="zh-CN" sz="2600" kern="100" dirty="0">
              <a:solidFill>
                <a:srgbClr val="FF0000"/>
              </a:solidFill>
              <a:effectLst/>
              <a:latin typeface="微软雅黑" panose="020B0503020204020204" charset="-122"/>
              <a:ea typeface="微软雅黑" panose="020B050302020402020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4" grpId="0"/>
      <p:bldP spid="15" grpId="0"/>
      <p:bldP spid="17" grpId="0"/>
      <p:bldP spid="18"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【科学史话】</a:t>
            </a:r>
            <a:endParaRPr lang="zh-CN" altLang="en-US" sz="2800" b="1" dirty="0">
              <a:solidFill>
                <a:schemeClr val="tx1"/>
              </a:solidFill>
              <a:latin typeface="Times New Roman" panose="02020603050405020304" charset="0"/>
              <a:ea typeface="微软雅黑" panose="020B0503020204020204" charset="-122"/>
            </a:endParaRPr>
          </a:p>
        </p:txBody>
      </p:sp>
      <p:sp>
        <p:nvSpPr>
          <p:cNvPr id="20" name="矩形 19"/>
          <p:cNvSpPr/>
          <p:nvPr/>
        </p:nvSpPr>
        <p:spPr>
          <a:xfrm>
            <a:off x="661996" y="371014"/>
            <a:ext cx="10848204" cy="1891665"/>
          </a:xfrm>
          <a:prstGeom prst="rect">
            <a:avLst/>
          </a:prstGeom>
        </p:spPr>
        <p:txBody>
          <a:bodyPr>
            <a:spAutoFit/>
          </a:bodyPr>
          <a:lstStyle/>
          <a:p>
            <a:pPr algn="ctr">
              <a:lnSpc>
                <a:spcPct val="150000"/>
              </a:lnSpc>
              <a:spcAft>
                <a:spcPts val="0"/>
              </a:spcAft>
            </a:pPr>
            <a:r>
              <a:rPr lang="zh-CN" altLang="zh-CN" sz="2600" b="1" kern="100" dirty="0">
                <a:latin typeface="Times New Roman" panose="02020603050405020304" charset="0"/>
                <a:ea typeface="微软雅黑" panose="020B0503020204020204" charset="-122"/>
                <a:cs typeface="Times New Roman" panose="02020603050405020304" charset="0"/>
              </a:rPr>
              <a:t>芳香族化合物与苯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1.</a:t>
            </a:r>
            <a:r>
              <a:rPr lang="zh-CN" altLang="zh-CN" sz="2600" kern="100" dirty="0">
                <a:latin typeface="Times New Roman" panose="02020603050405020304" charset="0"/>
                <a:ea typeface="微软雅黑" panose="020B0503020204020204" charset="-122"/>
                <a:cs typeface="Times New Roman" panose="02020603050405020304" charset="0"/>
              </a:rPr>
              <a:t>芳香族化合物：分子中含有苯环的有机物。</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600" kern="100" dirty="0">
                <a:latin typeface="Times New Roman" panose="02020603050405020304" charset="0"/>
                <a:ea typeface="微软雅黑" panose="020B0503020204020204" charset="-122"/>
              </a:rPr>
              <a:t>2.</a:t>
            </a:r>
            <a:r>
              <a:rPr lang="zh-CN" altLang="zh-CN" sz="2600" kern="100" dirty="0">
                <a:latin typeface="Times New Roman" panose="02020603050405020304" charset="0"/>
                <a:ea typeface="微软雅黑" panose="020B0503020204020204" charset="-122"/>
                <a:cs typeface="Times New Roman" panose="02020603050405020304" charset="0"/>
              </a:rPr>
              <a:t>苯的组成与结构</a:t>
            </a:r>
            <a:endParaRPr lang="en-US" altLang="zh-CN" sz="2600" kern="100" dirty="0" smtClean="0">
              <a:latin typeface="Times New Roman" panose="02020603050405020304" charset="0"/>
              <a:ea typeface="微软雅黑" panose="020B0503020204020204" charset="-122"/>
              <a:cs typeface="Times New Roman" panose="02020603050405020304" charset="0"/>
            </a:endParaRPr>
          </a:p>
        </p:txBody>
      </p:sp>
      <p:graphicFrame>
        <p:nvGraphicFramePr>
          <p:cNvPr id="3" name="表格 2"/>
          <p:cNvGraphicFramePr>
            <a:graphicFrameLocks noGrp="1"/>
          </p:cNvGraphicFramePr>
          <p:nvPr>
            <p:custDataLst>
              <p:tags r:id="rId1"/>
            </p:custDataLst>
          </p:nvPr>
        </p:nvGraphicFramePr>
        <p:xfrm>
          <a:off x="821690" y="2286635"/>
          <a:ext cx="10510520" cy="2251710"/>
        </p:xfrm>
        <a:graphic>
          <a:graphicData uri="http://schemas.openxmlformats.org/drawingml/2006/table">
            <a:tbl>
              <a:tblPr/>
              <a:tblGrid>
                <a:gridCol w="1867535"/>
                <a:gridCol w="3377565"/>
                <a:gridCol w="2250440"/>
                <a:gridCol w="3014980"/>
              </a:tblGrid>
              <a:tr h="594360">
                <a:tc>
                  <a:txBody>
                    <a:bodyPr/>
                    <a:lstStyle/>
                    <a:p>
                      <a:pPr algn="ctr">
                        <a:lnSpc>
                          <a:spcPct val="150000"/>
                        </a:lnSpc>
                        <a:spcAft>
                          <a:spcPts val="0"/>
                        </a:spcAft>
                      </a:pPr>
                      <a:r>
                        <a:rPr lang="zh-CN" sz="2600" b="1" kern="100" baseline="0" dirty="0">
                          <a:effectLst/>
                          <a:latin typeface="Times New Roman" panose="02020603050405020304" charset="0"/>
                          <a:ea typeface="微软雅黑" panose="020B0503020204020204" charset="-122"/>
                          <a:cs typeface="Times New Roman" panose="02020603050405020304" charset="0"/>
                        </a:rPr>
                        <a:t>分子式</a:t>
                      </a:r>
                      <a:endParaRPr lang="zh-CN" sz="2600" b="1" kern="100" baseline="0" dirty="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a:effectLst/>
                          <a:latin typeface="Times New Roman" panose="02020603050405020304" charset="0"/>
                          <a:ea typeface="微软雅黑" panose="020B0503020204020204" charset="-122"/>
                          <a:cs typeface="Times New Roman" panose="02020603050405020304" charset="0"/>
                        </a:rPr>
                        <a:t>结构式</a:t>
                      </a:r>
                      <a:endParaRPr lang="zh-CN" sz="2600" b="1" kern="100" baseline="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a:effectLst/>
                          <a:latin typeface="Times New Roman" panose="02020603050405020304" charset="0"/>
                          <a:ea typeface="微软雅黑" panose="020B0503020204020204" charset="-122"/>
                          <a:cs typeface="Times New Roman" panose="02020603050405020304" charset="0"/>
                        </a:rPr>
                        <a:t>结构简式</a:t>
                      </a:r>
                      <a:endParaRPr lang="zh-CN" sz="2600" b="1" kern="100" baseline="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dirty="0">
                          <a:effectLst/>
                          <a:latin typeface="Times New Roman" panose="02020603050405020304" charset="0"/>
                          <a:ea typeface="微软雅黑" panose="020B0503020204020204" charset="-122"/>
                          <a:cs typeface="Times New Roman" panose="02020603050405020304" charset="0"/>
                        </a:rPr>
                        <a:t>空间形状</a:t>
                      </a:r>
                      <a:endParaRPr lang="zh-CN" sz="2600" b="1" kern="100" baseline="0" dirty="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657350">
                <a:tc>
                  <a:txBody>
                    <a:bodyPr/>
                    <a:lstStyle/>
                    <a:p>
                      <a:pPr algn="ctr">
                        <a:lnSpc>
                          <a:spcPct val="150000"/>
                        </a:lnSpc>
                        <a:spcAft>
                          <a:spcPts val="0"/>
                        </a:spcAft>
                      </a:pPr>
                      <a:r>
                        <a:rPr lang="en-US" altLang="zh-CN" sz="2600" kern="100" dirty="0" smtClean="0">
                          <a:effectLst/>
                          <a:latin typeface="Times New Roman" panose="02020603050405020304" charset="0"/>
                          <a:ea typeface="微软雅黑" panose="020B0503020204020204" charset="-122"/>
                        </a:rPr>
                        <a:t>C</a:t>
                      </a:r>
                      <a:r>
                        <a:rPr lang="en-US" altLang="zh-CN" sz="2600" kern="100" baseline="-25000" dirty="0" smtClean="0">
                          <a:effectLst/>
                          <a:latin typeface="Times New Roman" panose="02020603050405020304" charset="0"/>
                          <a:ea typeface="微软雅黑" panose="020B0503020204020204" charset="-122"/>
                        </a:rPr>
                        <a:t>6</a:t>
                      </a:r>
                      <a:r>
                        <a:rPr lang="en-US" altLang="zh-CN" sz="2600" kern="100" dirty="0" smtClean="0">
                          <a:effectLst/>
                          <a:latin typeface="Times New Roman" panose="02020603050405020304" charset="0"/>
                          <a:ea typeface="微软雅黑" panose="020B0503020204020204" charset="-122"/>
                        </a:rPr>
                        <a:t>H</a:t>
                      </a:r>
                      <a:r>
                        <a:rPr lang="en-US" altLang="zh-CN" sz="2600" kern="100" baseline="-25000" dirty="0" smtClean="0">
                          <a:effectLst/>
                          <a:latin typeface="Times New Roman" panose="02020603050405020304" charset="0"/>
                          <a:ea typeface="微软雅黑" panose="020B0503020204020204" charset="-122"/>
                        </a:rPr>
                        <a:t>6</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600" kern="100" baseline="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zh-CN" sz="2600" kern="100" dirty="0" smtClean="0">
                          <a:effectLst/>
                          <a:latin typeface="Times New Roman" panose="02020603050405020304" charset="0"/>
                          <a:ea typeface="微软雅黑" panose="020B0503020204020204" charset="-122"/>
                          <a:cs typeface="Times New Roman" panose="02020603050405020304" charset="0"/>
                        </a:rPr>
                        <a:t>平面正六边形</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69"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3320415"/>
            <a:ext cx="673735" cy="69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3475" y="2961005"/>
            <a:ext cx="1455420"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61996" y="4538655"/>
            <a:ext cx="10848204" cy="2171065"/>
          </a:xfrm>
          <a:prstGeom prst="rect">
            <a:avLst/>
          </a:prstGeom>
        </p:spPr>
        <p:txBody>
          <a:bodyPr>
            <a:spAutoFit/>
          </a:bodyPr>
          <a:lstStyle/>
          <a:p>
            <a:pPr algn="just">
              <a:lnSpc>
                <a:spcPct val="130000"/>
              </a:lnSpc>
              <a:spcAft>
                <a:spcPts val="0"/>
              </a:spcAft>
            </a:pPr>
            <a:r>
              <a:rPr lang="zh-CN" altLang="zh-CN" sz="2600" kern="100" dirty="0">
                <a:latin typeface="Times New Roman" panose="02020603050405020304" charset="0"/>
                <a:ea typeface="微软雅黑" panose="020B0503020204020204" charset="-122"/>
                <a:cs typeface="Times New Roman" panose="02020603050405020304" charset="0"/>
              </a:rPr>
              <a:t>其中，</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苯环中的碳碳之间的键是一种介于碳碳单键和碳碳双键之间的独特的键，</a:t>
            </a:r>
            <a:r>
              <a:rPr lang="zh-CN" altLang="zh-CN" sz="2600" kern="100" dirty="0">
                <a:latin typeface="Times New Roman" panose="02020603050405020304" charset="0"/>
                <a:ea typeface="微软雅黑" panose="020B0503020204020204" charset="-122"/>
                <a:cs typeface="Times New Roman" panose="02020603050405020304" charset="0"/>
              </a:rPr>
              <a:t>苯分子中</a:t>
            </a:r>
            <a:r>
              <a:rPr lang="en-US" altLang="zh-CN" sz="2600" kern="100" dirty="0">
                <a:latin typeface="Times New Roman" panose="02020603050405020304" charset="0"/>
                <a:ea typeface="微软雅黑" panose="020B0503020204020204" charset="-122"/>
                <a:cs typeface="Courier New" panose="02070309020205020404" pitchFamily="49" charset="0"/>
              </a:rPr>
              <a:t>6</a:t>
            </a:r>
            <a:r>
              <a:rPr lang="zh-CN" altLang="zh-CN" sz="2600" kern="100" dirty="0">
                <a:latin typeface="Times New Roman" panose="02020603050405020304" charset="0"/>
                <a:ea typeface="微软雅黑" panose="020B0503020204020204" charset="-122"/>
                <a:cs typeface="Times New Roman" panose="02020603050405020304" charset="0"/>
              </a:rPr>
              <a:t>个碳原子和</a:t>
            </a:r>
            <a:r>
              <a:rPr lang="en-US" altLang="zh-CN" sz="2600" kern="100" dirty="0">
                <a:latin typeface="Times New Roman" panose="02020603050405020304" charset="0"/>
                <a:ea typeface="微软雅黑" panose="020B0503020204020204" charset="-122"/>
                <a:cs typeface="Courier New" panose="02070309020205020404" pitchFamily="49" charset="0"/>
              </a:rPr>
              <a:t>6</a:t>
            </a:r>
            <a:r>
              <a:rPr lang="zh-CN" altLang="zh-CN" sz="2600" kern="100" dirty="0">
                <a:latin typeface="Times New Roman" panose="02020603050405020304" charset="0"/>
                <a:ea typeface="微软雅黑" panose="020B0503020204020204" charset="-122"/>
                <a:cs typeface="Times New Roman" panose="02020603050405020304" charset="0"/>
              </a:rPr>
              <a:t>个氢原子都在同一平面内。</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3.</a:t>
            </a:r>
            <a:r>
              <a:rPr lang="zh-CN" altLang="zh-CN" sz="2600" kern="100" dirty="0">
                <a:latin typeface="Times New Roman" panose="02020603050405020304" charset="0"/>
                <a:ea typeface="微软雅黑" panose="020B0503020204020204" charset="-122"/>
                <a:cs typeface="Times New Roman" panose="02020603050405020304" charset="0"/>
              </a:rPr>
              <a:t>苯的用途：苯是一种重要的有机化工原料和有机溶剂，</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广泛用于生产医药、农药、香料、染料、洗涤剂和合成高分子材料等。</a:t>
            </a:r>
            <a:endParaRPr lang="zh-CN" altLang="zh-CN" sz="2600" b="1" kern="100" dirty="0">
              <a:solidFill>
                <a:srgbClr val="FF0000"/>
              </a:solidFill>
              <a:effectLst/>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89255" y="1962150"/>
            <a:ext cx="10932160" cy="4451985"/>
          </a:xfrm>
          <a:prstGeom prst="rect">
            <a:avLst/>
          </a:prstGeom>
        </p:spPr>
      </p:pic>
      <p:sp>
        <p:nvSpPr>
          <p:cNvPr id="3" name="矩形 2"/>
          <p:cNvSpPr/>
          <p:nvPr/>
        </p:nvSpPr>
        <p:spPr>
          <a:xfrm>
            <a:off x="950595" y="70167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b="1" dirty="0">
                <a:solidFill>
                  <a:schemeClr val="tx1"/>
                </a:solidFill>
                <a:latin typeface="Times New Roman" panose="02020603050405020304" charset="0"/>
                <a:ea typeface="微软雅黑" panose="020B0503020204020204" charset="-122"/>
              </a:rPr>
              <a:t>材料的分</a:t>
            </a:r>
            <a:r>
              <a:rPr lang="zh-CN" altLang="en-US" sz="2800" b="1" dirty="0">
                <a:solidFill>
                  <a:schemeClr val="tx1"/>
                </a:solidFill>
                <a:latin typeface="Times New Roman" panose="02020603050405020304" charset="0"/>
                <a:ea typeface="微软雅黑" panose="020B0503020204020204" charset="-122"/>
              </a:rPr>
              <a:t>类</a:t>
            </a:r>
            <a:endParaRPr lang="zh-CN" altLang="en-US" sz="2800" b="1" dirty="0">
              <a:solidFill>
                <a:schemeClr val="tx1"/>
              </a:solidFill>
              <a:latin typeface="Times New Roman" panose="02020603050405020304" charset="0"/>
              <a:ea typeface="微软雅黑" panose="020B0503020204020204" charset="-122"/>
            </a:endParaRPr>
          </a:p>
        </p:txBody>
      </p:sp>
      <p:sp>
        <p:nvSpPr>
          <p:cNvPr id="4" name="矩形 3"/>
          <p:cNvSpPr/>
          <p:nvPr/>
        </p:nvSpPr>
        <p:spPr>
          <a:xfrm>
            <a:off x="8790305" y="4113530"/>
            <a:ext cx="2414270" cy="541655"/>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
        <p:nvSpPr>
          <p:cNvPr id="5" name="矩形 4"/>
          <p:cNvSpPr/>
          <p:nvPr/>
        </p:nvSpPr>
        <p:spPr>
          <a:xfrm>
            <a:off x="4946650" y="1603375"/>
            <a:ext cx="7049135" cy="5003165"/>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sp>
        <p:nvSpPr>
          <p:cNvPr id="18" name="矩形 17"/>
          <p:cNvSpPr/>
          <p:nvPr/>
        </p:nvSpPr>
        <p:spPr>
          <a:xfrm>
            <a:off x="255995" y="1635271"/>
            <a:ext cx="11299010" cy="252095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600" kern="100" dirty="0">
                <a:latin typeface="Times New Roman" panose="02020603050405020304" charset="0"/>
                <a:ea typeface="微软雅黑" panose="020B0503020204020204" charset="-122"/>
                <a:cs typeface="Times New Roman" panose="02020603050405020304" charset="0"/>
              </a:rPr>
              <a:t>         </a:t>
            </a:r>
            <a:r>
              <a:rPr lang="zh-CN" altLang="zh-CN" sz="2600" kern="100" dirty="0">
                <a:latin typeface="Times New Roman" panose="02020603050405020304" charset="0"/>
                <a:ea typeface="微软雅黑" panose="020B0503020204020204" charset="-122"/>
                <a:cs typeface="Times New Roman" panose="02020603050405020304" charset="0"/>
              </a:rPr>
              <a:t>根据来源不同可将有机高分子材料</a:t>
            </a:r>
            <a:r>
              <a:rPr lang="zh-CN" altLang="zh-CN" sz="2600" kern="100" dirty="0" smtClean="0">
                <a:latin typeface="Times New Roman" panose="02020603050405020304" charset="0"/>
                <a:ea typeface="微软雅黑" panose="020B0503020204020204" charset="-122"/>
                <a:cs typeface="Times New Roman" panose="02020603050405020304" charset="0"/>
              </a:rPr>
              <a:t>分为</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有机</a:t>
            </a:r>
            <a:r>
              <a:rPr lang="zh-CN" altLang="zh-CN" sz="2600" kern="100" dirty="0">
                <a:latin typeface="Times New Roman" panose="02020603050405020304" charset="0"/>
                <a:ea typeface="微软雅黑" panose="020B0503020204020204" charset="-122"/>
                <a:cs typeface="Times New Roman" panose="02020603050405020304" charset="0"/>
              </a:rPr>
              <a:t>高分子材料</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有机</a:t>
            </a:r>
            <a:r>
              <a:rPr lang="zh-CN" altLang="zh-CN" sz="2600" kern="100" dirty="0">
                <a:latin typeface="Times New Roman" panose="02020603050405020304" charset="0"/>
                <a:ea typeface="微软雅黑" panose="020B0503020204020204" charset="-122"/>
                <a:cs typeface="Times New Roman" panose="02020603050405020304" charset="0"/>
              </a:rPr>
              <a:t>高分子材料。</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charset="0"/>
                <a:ea typeface="微软雅黑" panose="020B0503020204020204" charset="-122"/>
                <a:cs typeface="Times New Roman" panose="02020603050405020304" charset="0"/>
              </a:rPr>
              <a:t>         天然有机高分子材料：</a:t>
            </a:r>
            <a:r>
              <a:rPr lang="zh-CN" altLang="zh-CN" sz="2600" kern="100" dirty="0" smtClean="0">
                <a:latin typeface="Times New Roman" panose="02020603050405020304" charset="0"/>
                <a:ea typeface="微软雅黑" panose="020B0503020204020204" charset="-122"/>
                <a:cs typeface="Times New Roman" panose="02020603050405020304" charset="0"/>
              </a:rPr>
              <a:t>如</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等</a:t>
            </a:r>
            <a:r>
              <a:rPr lang="zh-CN" altLang="zh-CN" sz="2600" kern="100" dirty="0">
                <a:latin typeface="Times New Roman" panose="02020603050405020304" charset="0"/>
                <a:ea typeface="微软雅黑" panose="020B0503020204020204" charset="-122"/>
                <a:cs typeface="Times New Roman" panose="02020603050405020304"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charset="0"/>
                <a:ea typeface="微软雅黑" panose="020B0503020204020204" charset="-122"/>
                <a:cs typeface="Times New Roman" panose="02020603050405020304" charset="0"/>
              </a:rPr>
              <a:t>        合成有机高分子材料：</a:t>
            </a:r>
            <a:r>
              <a:rPr lang="zh-CN" altLang="zh-CN" sz="2600" kern="100" dirty="0" smtClean="0">
                <a:latin typeface="Times New Roman" panose="02020603050405020304" charset="0"/>
                <a:ea typeface="微软雅黑" panose="020B0503020204020204" charset="-122"/>
                <a:cs typeface="Times New Roman" panose="02020603050405020304" charset="0"/>
              </a:rPr>
              <a:t>如</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黏合剂、涂料。</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792808" y="1737241"/>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天然</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3" name="矩形 2"/>
          <p:cNvSpPr/>
          <p:nvPr/>
        </p:nvSpPr>
        <p:spPr>
          <a:xfrm>
            <a:off x="4699518" y="2935976"/>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棉花</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5" name="矩形 4"/>
          <p:cNvSpPr/>
          <p:nvPr/>
        </p:nvSpPr>
        <p:spPr>
          <a:xfrm>
            <a:off x="5853564" y="2943317"/>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羊毛</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 name="矩形 5"/>
          <p:cNvSpPr/>
          <p:nvPr/>
        </p:nvSpPr>
        <p:spPr>
          <a:xfrm>
            <a:off x="6999654" y="2922372"/>
            <a:ext cx="15036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天然橡胶</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 name="矩形 6"/>
          <p:cNvSpPr/>
          <p:nvPr/>
        </p:nvSpPr>
        <p:spPr>
          <a:xfrm>
            <a:off x="4748043" y="3528974"/>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塑料</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5828321" y="3520507"/>
            <a:ext cx="15036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合成纤维</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2" name="矩形 11"/>
          <p:cNvSpPr/>
          <p:nvPr/>
        </p:nvSpPr>
        <p:spPr>
          <a:xfrm>
            <a:off x="7630792" y="3523653"/>
            <a:ext cx="15036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合成橡胶</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9" name="矩形 8"/>
          <p:cNvSpPr/>
          <p:nvPr/>
        </p:nvSpPr>
        <p:spPr>
          <a:xfrm>
            <a:off x="10272354" y="1750611"/>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合成</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nvSpPr>
        <p:spPr>
          <a:xfrm>
            <a:off x="255905" y="781050"/>
            <a:ext cx="4098290" cy="737235"/>
          </a:xfrm>
          <a:prstGeom prst="rect">
            <a:avLst/>
          </a:prstGeom>
          <a:noFill/>
        </p:spPr>
        <p:txBody>
          <a:bodyPr wrap="none" rtlCol="0" anchor="t">
            <a:spAutoFit/>
          </a:bodyPr>
          <a:lstStyle/>
          <a:p>
            <a:pPr algn="just">
              <a:lnSpc>
                <a:spcPct val="150000"/>
              </a:lnSpc>
              <a:spcAft>
                <a:spcPts val="0"/>
              </a:spcAft>
            </a:pPr>
            <a:r>
              <a:rPr lang="en-US" altLang="zh-CN" sz="2800" b="1" kern="100" dirty="0">
                <a:solidFill>
                  <a:srgbClr val="0606D7"/>
                </a:solidFill>
                <a:latin typeface="+mj-ea"/>
                <a:ea typeface="+mj-ea"/>
                <a:cs typeface="Courier New" panose="02070309020205020404" pitchFamily="49" charset="0"/>
                <a:sym typeface="+mn-ea"/>
              </a:rPr>
              <a:t>1.</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sym typeface="+mn-ea"/>
              </a:rPr>
              <a:t>有机高分子材料的分类</a:t>
            </a:r>
            <a:endPar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sym typeface="+mn-ea"/>
            </a:endParaRPr>
          </a:p>
        </p:txBody>
      </p:sp>
      <p:pic>
        <p:nvPicPr>
          <p:cNvPr id="11" name="图片 10"/>
          <p:cNvPicPr>
            <a:picLocks noChangeAspect="1"/>
          </p:cNvPicPr>
          <p:nvPr/>
        </p:nvPicPr>
        <p:blipFill>
          <a:blip r:embed="rId1"/>
          <a:stretch>
            <a:fillRect/>
          </a:stretch>
        </p:blipFill>
        <p:spPr>
          <a:xfrm>
            <a:off x="474345" y="4213225"/>
            <a:ext cx="3429000" cy="2338705"/>
          </a:xfrm>
          <a:prstGeom prst="rect">
            <a:avLst/>
          </a:prstGeom>
        </p:spPr>
      </p:pic>
      <p:pic>
        <p:nvPicPr>
          <p:cNvPr id="13" name="图片 12"/>
          <p:cNvPicPr>
            <a:picLocks noChangeAspect="1"/>
          </p:cNvPicPr>
          <p:nvPr/>
        </p:nvPicPr>
        <p:blipFill>
          <a:blip r:embed="rId2"/>
          <a:stretch>
            <a:fillRect/>
          </a:stretch>
        </p:blipFill>
        <p:spPr>
          <a:xfrm>
            <a:off x="4085590" y="4213860"/>
            <a:ext cx="3618865" cy="2338070"/>
          </a:xfrm>
          <a:prstGeom prst="rect">
            <a:avLst/>
          </a:prstGeom>
        </p:spPr>
      </p:pic>
      <p:pic>
        <p:nvPicPr>
          <p:cNvPr id="14" name="图片 13"/>
          <p:cNvPicPr>
            <a:picLocks noChangeAspect="1"/>
          </p:cNvPicPr>
          <p:nvPr/>
        </p:nvPicPr>
        <p:blipFill>
          <a:blip r:embed="rId3"/>
          <a:stretch>
            <a:fillRect/>
          </a:stretch>
        </p:blipFill>
        <p:spPr>
          <a:xfrm>
            <a:off x="7886700" y="4213225"/>
            <a:ext cx="374142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2195" y="771761"/>
            <a:ext cx="11299010" cy="136715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606D7"/>
                </a:solidFill>
                <a:latin typeface="+mj-ea"/>
                <a:ea typeface="+mj-ea"/>
                <a:cs typeface="Courier New" panose="02070309020205020404" pitchFamily="49" charset="0"/>
              </a:rPr>
              <a:t>2.</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三大合成高分子材料</a:t>
            </a:r>
            <a:r>
              <a:rPr lang="en-US" altLang="zh-CN" sz="2800" b="1" kern="100" dirty="0">
                <a:solidFill>
                  <a:srgbClr val="0606D7"/>
                </a:solidFill>
                <a:latin typeface="Times New Roman" panose="02020603050405020304" charset="0"/>
                <a:ea typeface="微软雅黑" panose="020B0503020204020204" charset="-122"/>
                <a:cs typeface="Courier New" panose="02070309020205020404" pitchFamily="49" charset="0"/>
              </a:rPr>
              <a:t>——</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塑料、橡胶和纤维</a:t>
            </a:r>
            <a:endParaRPr lang="zh-CN" altLang="zh-CN" sz="2800" kern="100" dirty="0">
              <a:solidFill>
                <a:srgbClr val="0606D7"/>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(1) </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塑料</a:t>
            </a:r>
            <a:endParaRPr lang="zh-CN" altLang="zh-CN" sz="2600" b="1" kern="100" dirty="0">
              <a:solidFill>
                <a:srgbClr val="FF0000"/>
              </a:solidFill>
              <a:effectLst/>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pic>
        <p:nvPicPr>
          <p:cNvPr id="3" name="table"/>
          <p:cNvPicPr>
            <a:picLocks noChangeAspect="1"/>
          </p:cNvPicPr>
          <p:nvPr/>
        </p:nvPicPr>
        <p:blipFill>
          <a:blip r:embed="rId1"/>
          <a:stretch>
            <a:fillRect/>
          </a:stretch>
        </p:blipFill>
        <p:spPr>
          <a:xfrm>
            <a:off x="2456786" y="2315865"/>
            <a:ext cx="7049828" cy="2880320"/>
          </a:xfrm>
          <a:prstGeom prst="rect">
            <a:avLst/>
          </a:prstGeom>
        </p:spPr>
      </p:pic>
      <p:sp>
        <p:nvSpPr>
          <p:cNvPr id="7" name="矩形 6"/>
          <p:cNvSpPr/>
          <p:nvPr/>
        </p:nvSpPr>
        <p:spPr>
          <a:xfrm>
            <a:off x="5473787" y="3111169"/>
            <a:ext cx="11734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增塑剂</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5144476" y="3831249"/>
            <a:ext cx="11734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防老剂</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9" name="矩形 8"/>
          <p:cNvSpPr/>
          <p:nvPr/>
        </p:nvSpPr>
        <p:spPr>
          <a:xfrm>
            <a:off x="5295903" y="4551329"/>
            <a:ext cx="11734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着色剂</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2" name="矩形 11"/>
          <p:cNvSpPr/>
          <p:nvPr/>
        </p:nvSpPr>
        <p:spPr>
          <a:xfrm>
            <a:off x="1176020" y="5400675"/>
            <a:ext cx="9413240" cy="7207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600" b="1" kern="100" dirty="0">
                <a:latin typeface="Times New Roman" panose="02020603050405020304" charset="0"/>
                <a:ea typeface="微软雅黑" panose="020B0503020204020204" charset="-122"/>
                <a:cs typeface="Times New Roman" panose="02020603050405020304" charset="0"/>
              </a:rPr>
              <a:t>塑料具有</a:t>
            </a:r>
            <a:r>
              <a:rPr lang="zh-CN" altLang="zh-CN" sz="2600" b="1" kern="100" dirty="0" smtClean="0">
                <a:latin typeface="Times New Roman" panose="02020603050405020304" charset="0"/>
                <a:ea typeface="微软雅黑" panose="020B0503020204020204" charset="-122"/>
                <a:cs typeface="Times New Roman" panose="02020603050405020304" charset="0"/>
              </a:rPr>
              <a:t>强度</a:t>
            </a:r>
            <a:r>
              <a:rPr lang="en-US" altLang="zh-CN" sz="2600" b="1" u="sng" kern="100" dirty="0" smtClean="0">
                <a:latin typeface="Times New Roman" panose="02020603050405020304" charset="0"/>
                <a:ea typeface="微软雅黑" panose="020B0503020204020204" charset="-122"/>
                <a:cs typeface="Times New Roman" panose="02020603050405020304" charset="0"/>
              </a:rPr>
              <a:t>     </a:t>
            </a:r>
            <a:r>
              <a:rPr lang="zh-CN" altLang="zh-CN" sz="2600" b="1" kern="100" dirty="0" smtClean="0">
                <a:latin typeface="Times New Roman" panose="02020603050405020304" charset="0"/>
                <a:ea typeface="微软雅黑" panose="020B0503020204020204" charset="-122"/>
                <a:cs typeface="Times New Roman" panose="02020603050405020304" charset="0"/>
              </a:rPr>
              <a:t>、密度</a:t>
            </a:r>
            <a:r>
              <a:rPr lang="en-US" altLang="zh-CN" sz="2600" b="1" u="sng" kern="100" dirty="0" smtClean="0">
                <a:latin typeface="Times New Roman" panose="02020603050405020304" charset="0"/>
                <a:ea typeface="微软雅黑" panose="020B0503020204020204" charset="-122"/>
                <a:cs typeface="Times New Roman" panose="02020603050405020304" charset="0"/>
              </a:rPr>
              <a:t>      </a:t>
            </a:r>
            <a:r>
              <a:rPr lang="zh-CN" altLang="zh-CN" sz="2600" b="1" kern="100" dirty="0" smtClean="0">
                <a:latin typeface="Times New Roman" panose="02020603050405020304" charset="0"/>
                <a:ea typeface="微软雅黑" panose="020B0503020204020204" charset="-122"/>
                <a:cs typeface="Times New Roman" panose="02020603050405020304" charset="0"/>
              </a:rPr>
              <a:t>、耐</a:t>
            </a:r>
            <a:r>
              <a:rPr lang="en-US" altLang="zh-CN" sz="2600" b="1" u="sng" kern="100" dirty="0" smtClean="0">
                <a:latin typeface="Times New Roman" panose="02020603050405020304" charset="0"/>
                <a:ea typeface="微软雅黑" panose="020B0503020204020204" charset="-122"/>
                <a:cs typeface="Times New Roman" panose="02020603050405020304" charset="0"/>
              </a:rPr>
              <a:t>          </a:t>
            </a:r>
            <a:r>
              <a:rPr lang="zh-CN" altLang="zh-CN" sz="2600" b="1" kern="100" dirty="0" smtClean="0">
                <a:latin typeface="Times New Roman" panose="02020603050405020304" charset="0"/>
                <a:ea typeface="微软雅黑" panose="020B0503020204020204" charset="-122"/>
                <a:cs typeface="Times New Roman" panose="02020603050405020304" charset="0"/>
              </a:rPr>
              <a:t>，</a:t>
            </a:r>
            <a:r>
              <a:rPr lang="en-US" altLang="zh-CN" sz="2600" b="1" u="sng" kern="100" dirty="0" smtClean="0">
                <a:latin typeface="Times New Roman" panose="02020603050405020304" charset="0"/>
                <a:ea typeface="微软雅黑" panose="020B0503020204020204" charset="-122"/>
                <a:cs typeface="Times New Roman" panose="02020603050405020304" charset="0"/>
              </a:rPr>
              <a:t>     </a:t>
            </a:r>
            <a:r>
              <a:rPr lang="zh-CN" altLang="zh-CN" sz="2600" b="1" kern="100" dirty="0" smtClean="0">
                <a:latin typeface="Times New Roman" panose="02020603050405020304" charset="0"/>
                <a:ea typeface="微软雅黑" panose="020B0503020204020204" charset="-122"/>
                <a:cs typeface="Times New Roman" panose="02020603050405020304" charset="0"/>
              </a:rPr>
              <a:t>加工</a:t>
            </a:r>
            <a:r>
              <a:rPr lang="zh-CN" altLang="zh-CN" sz="2600" b="1" kern="100" dirty="0">
                <a:latin typeface="Times New Roman" panose="02020603050405020304" charset="0"/>
                <a:ea typeface="微软雅黑" panose="020B0503020204020204" charset="-122"/>
                <a:cs typeface="Times New Roman" panose="02020603050405020304" charset="0"/>
              </a:rPr>
              <a:t>等优良的性能。</a:t>
            </a:r>
            <a:endParaRPr lang="en-US" altLang="zh-CN" sz="2600" b="1" kern="100" dirty="0" smtClean="0">
              <a:solidFill>
                <a:srgbClr val="2258A2"/>
              </a:solidFill>
              <a:latin typeface="Times New Roman" panose="02020603050405020304" charset="0"/>
              <a:ea typeface="微软雅黑" panose="020B0503020204020204" charset="-122"/>
              <a:cs typeface="Times New Roman" panose="02020603050405020304" charset="0"/>
            </a:endParaRPr>
          </a:p>
        </p:txBody>
      </p:sp>
      <p:sp>
        <p:nvSpPr>
          <p:cNvPr id="5" name="矩形 4"/>
          <p:cNvSpPr/>
          <p:nvPr/>
        </p:nvSpPr>
        <p:spPr>
          <a:xfrm>
            <a:off x="3309248" y="5515225"/>
            <a:ext cx="5130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高</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 name="矩形 5"/>
          <p:cNvSpPr/>
          <p:nvPr/>
        </p:nvSpPr>
        <p:spPr>
          <a:xfrm>
            <a:off x="4726906" y="5515225"/>
            <a:ext cx="5130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小</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0" name="矩形 9"/>
          <p:cNvSpPr/>
          <p:nvPr/>
        </p:nvSpPr>
        <p:spPr>
          <a:xfrm>
            <a:off x="5901378" y="5498532"/>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腐蚀</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1" name="矩形 10"/>
          <p:cNvSpPr/>
          <p:nvPr/>
        </p:nvSpPr>
        <p:spPr>
          <a:xfrm>
            <a:off x="7031162" y="5506998"/>
            <a:ext cx="5130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易</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5" grpId="0"/>
      <p:bldP spid="6"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1805305" y="546100"/>
            <a:ext cx="8581390" cy="6352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2905760" y="546100"/>
            <a:ext cx="6381115" cy="6309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2195" y="771761"/>
            <a:ext cx="11299010" cy="136715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606D7"/>
                </a:solidFill>
                <a:latin typeface="+mj-ea"/>
                <a:ea typeface="+mj-ea"/>
                <a:cs typeface="Courier New" panose="02070309020205020404" pitchFamily="49" charset="0"/>
              </a:rPr>
              <a:t>2.</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三大合成高分子材料</a:t>
            </a:r>
            <a:r>
              <a:rPr lang="en-US" altLang="zh-CN" sz="2800" b="1" kern="100" dirty="0">
                <a:solidFill>
                  <a:srgbClr val="0606D7"/>
                </a:solidFill>
                <a:latin typeface="Times New Roman" panose="02020603050405020304" charset="0"/>
                <a:ea typeface="微软雅黑" panose="020B0503020204020204" charset="-122"/>
                <a:cs typeface="Courier New" panose="02070309020205020404" pitchFamily="49" charset="0"/>
              </a:rPr>
              <a:t>——</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塑料、橡胶和纤维</a:t>
            </a:r>
            <a:endParaRPr lang="zh-CN" altLang="zh-CN" sz="2800" kern="100" dirty="0">
              <a:solidFill>
                <a:srgbClr val="0606D7"/>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(2) </a:t>
            </a:r>
            <a:r>
              <a:rPr lang="zh-CN" altLang="en-US" sz="2600" b="1" kern="100" dirty="0">
                <a:solidFill>
                  <a:srgbClr val="FF0000"/>
                </a:solidFill>
                <a:latin typeface="Times New Roman" panose="02020603050405020304" charset="0"/>
                <a:ea typeface="微软雅黑" panose="020B0503020204020204" charset="-122"/>
                <a:cs typeface="Courier New" panose="02070309020205020404" pitchFamily="49" charset="0"/>
              </a:rPr>
              <a:t>橡胶</a:t>
            </a:r>
            <a:endParaRPr lang="zh-CN" altLang="en-US" sz="2600" b="1" kern="100" dirty="0">
              <a:solidFill>
                <a:srgbClr val="FF0000"/>
              </a:solidFill>
              <a:effectLst/>
              <a:latin typeface="Times New Roman" panose="02020603050405020304" charset="0"/>
              <a:ea typeface="微软雅黑" panose="020B0503020204020204" charset="-122"/>
              <a:cs typeface="Courier New" panose="02070309020205020404" pitchFamily="49" charset="0"/>
            </a:endParaRPr>
          </a:p>
        </p:txBody>
      </p:sp>
      <p:sp>
        <p:nvSpPr>
          <p:cNvPr id="2" name="矩形 1"/>
          <p:cNvSpPr/>
          <p:nvPr/>
        </p:nvSpPr>
        <p:spPr>
          <a:xfrm>
            <a:off x="0" y="203200"/>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sp>
        <p:nvSpPr>
          <p:cNvPr id="17" name="矩形 16"/>
          <p:cNvSpPr/>
          <p:nvPr/>
        </p:nvSpPr>
        <p:spPr>
          <a:xfrm>
            <a:off x="423797" y="1963887"/>
            <a:ext cx="11344407" cy="4292600"/>
          </a:xfrm>
          <a:prstGeom prst="rect">
            <a:avLst/>
          </a:prstGeom>
        </p:spPr>
        <p:txBody>
          <a:bodyPr>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pPr>
            <a:r>
              <a:rPr lang="en-US" altLang="zh-CN" sz="2600" kern="100" dirty="0">
                <a:latin typeface="宋体" panose="02010600030101010101" pitchFamily="2" charset="-122"/>
                <a:ea typeface="微软雅黑" panose="020B0503020204020204" charset="-122"/>
                <a:cs typeface="Times New Roman" panose="02020603050405020304" charset="0"/>
              </a:rPr>
              <a:t>①</a:t>
            </a:r>
            <a:r>
              <a:rPr lang="zh-CN" altLang="zh-CN" sz="2600" kern="100" dirty="0">
                <a:latin typeface="Times New Roman" panose="02020603050405020304" charset="0"/>
                <a:ea typeface="微软雅黑" panose="020B0503020204020204" charset="-122"/>
                <a:cs typeface="Times New Roman" panose="02020603050405020304" charset="0"/>
              </a:rPr>
              <a:t>天然橡胶主要成分</a:t>
            </a:r>
            <a:r>
              <a:rPr lang="zh-CN" altLang="zh-CN" sz="2600" kern="100" dirty="0" smtClean="0">
                <a:latin typeface="Times New Roman" panose="02020603050405020304" charset="0"/>
                <a:ea typeface="微软雅黑" panose="020B0503020204020204" charset="-122"/>
                <a:cs typeface="Times New Roman" panose="02020603050405020304" charset="0"/>
              </a:rPr>
              <a:t>是</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结构简</a:t>
            </a:r>
            <a:r>
              <a:rPr lang="zh-CN" altLang="zh-CN" sz="2600" kern="100" dirty="0" smtClean="0">
                <a:latin typeface="Times New Roman" panose="02020603050405020304" charset="0"/>
                <a:ea typeface="微软雅黑" panose="020B0503020204020204" charset="-122"/>
                <a:cs typeface="Times New Roman" panose="02020603050405020304" charset="0"/>
              </a:rPr>
              <a:t>式</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endParaRPr lang="en-US" altLang="zh-CN" sz="2600" kern="100" dirty="0" smtClean="0">
              <a:latin typeface="Times New Roman" panose="02020603050405020304" charset="0"/>
              <a:ea typeface="微软雅黑" panose="020B0503020204020204" charset="-122"/>
              <a:cs typeface="Times New Roman" panose="02020603050405020304" charset="0"/>
            </a:endParaRPr>
          </a:p>
          <a:p>
            <a:pPr algn="just">
              <a:lnSpc>
                <a:spcPct val="150000"/>
              </a:lnSpc>
              <a:spcAft>
                <a:spcPts val="0"/>
              </a:spcAft>
            </a:pPr>
            <a:r>
              <a:rPr lang="en-US" altLang="zh-CN" sz="2600" kern="100" dirty="0">
                <a:latin typeface="宋体" panose="02010600030101010101" pitchFamily="2" charset="-122"/>
                <a:ea typeface="微软雅黑" panose="020B0503020204020204" charset="-122"/>
                <a:cs typeface="Times New Roman" panose="02020603050405020304" charset="0"/>
              </a:rPr>
              <a:t>②</a:t>
            </a:r>
            <a:r>
              <a:rPr lang="zh-CN" altLang="zh-CN" sz="2600" kern="100" dirty="0">
                <a:latin typeface="Times New Roman" panose="02020603050405020304" charset="0"/>
                <a:ea typeface="微软雅黑" panose="020B0503020204020204" charset="-122"/>
                <a:cs typeface="Times New Roman" panose="02020603050405020304" charset="0"/>
              </a:rPr>
              <a:t>硫化橡胶：工业上用硫与橡胶作用进行硫化，使线型的高分子链之间通过硫原子形成化学键，产生交联，形成网状结构，从而提高强度、韧性和化学稳定性。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微软雅黑" panose="020B0503020204020204" charset="-122"/>
                <a:cs typeface="Times New Roman" panose="02020603050405020304" charset="0"/>
              </a:rPr>
              <a:t>③</a:t>
            </a:r>
            <a:r>
              <a:rPr lang="zh-CN" altLang="zh-CN" sz="2600" kern="100" dirty="0">
                <a:latin typeface="Times New Roman" panose="02020603050405020304" charset="0"/>
                <a:ea typeface="微软雅黑" panose="020B0503020204020204" charset="-122"/>
                <a:cs typeface="Times New Roman" panose="02020603050405020304" charset="0"/>
              </a:rPr>
              <a:t>常见合成橡胶有丁苯橡胶，顺丁橡胶，氯丁橡胶，还有氟橡胶、硅橡胶等特种橡胶。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微软雅黑" panose="020B0503020204020204" charset="-122"/>
                <a:cs typeface="Times New Roman" panose="02020603050405020304" charset="0"/>
              </a:rPr>
              <a:t>④</a:t>
            </a:r>
            <a:r>
              <a:rPr lang="zh-CN" altLang="zh-CN" sz="2600" kern="100" dirty="0">
                <a:latin typeface="Times New Roman" panose="02020603050405020304" charset="0"/>
                <a:ea typeface="微软雅黑" panose="020B0503020204020204" charset="-122"/>
                <a:cs typeface="Times New Roman" panose="02020603050405020304" charset="0"/>
              </a:rPr>
              <a:t>主要用途：</a:t>
            </a:r>
            <a:r>
              <a:rPr lang="zh-CN" altLang="zh-CN" sz="2600" kern="100" dirty="0" smtClean="0">
                <a:latin typeface="Times New Roman" panose="02020603050405020304" charset="0"/>
                <a:ea typeface="微软雅黑" panose="020B0503020204020204" charset="-122"/>
                <a:cs typeface="Times New Roman" panose="02020603050405020304" charset="0"/>
              </a:rPr>
              <a:t>制</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在航空、航天、国防等领域也有广泛应用</a:t>
            </a:r>
            <a:r>
              <a:rPr lang="zh-CN" altLang="zh-CN" sz="2600" kern="100" dirty="0" smtClean="0">
                <a:latin typeface="Times New Roman" panose="02020603050405020304" charset="0"/>
                <a:ea typeface="微软雅黑" panose="020B0503020204020204" charset="-122"/>
                <a:cs typeface="Times New Roman" panose="02020603050405020304"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p:cNvPicPr>
            <a:picLocks noChangeAspect="1" noChangeArrowheads="1"/>
          </p:cNvPicPr>
          <p:nvPr/>
        </p:nvPicPr>
        <p:blipFill>
          <a:blip r:embed="rId1">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2379" y="1646012"/>
            <a:ext cx="3187011" cy="86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847572" y="2059649"/>
            <a:ext cx="18338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聚异戊二烯</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0" name="矩形 19"/>
          <p:cNvSpPr/>
          <p:nvPr/>
        </p:nvSpPr>
        <p:spPr>
          <a:xfrm>
            <a:off x="2841576" y="5627379"/>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轮胎</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a:t>
            </a:r>
            <a:r>
              <a:rPr lang="zh-CN" altLang="en-US" sz="2800" b="1" dirty="0">
                <a:solidFill>
                  <a:schemeClr val="tx1"/>
                </a:solidFill>
                <a:latin typeface="Times New Roman" panose="02020603050405020304" charset="0"/>
                <a:ea typeface="微软雅黑" panose="020B0503020204020204" charset="-122"/>
                <a:sym typeface="+mn-ea"/>
              </a:rPr>
              <a:t>学习目标与核心素养</a:t>
            </a:r>
            <a:r>
              <a:rPr lang="zh-CN" altLang="en-US" sz="2800" b="1" dirty="0">
                <a:solidFill>
                  <a:schemeClr val="tx1"/>
                </a:solidFill>
                <a:latin typeface="Times New Roman" panose="02020603050405020304" charset="0"/>
                <a:ea typeface="微软雅黑" panose="020B0503020204020204" charset="-122"/>
              </a:rPr>
              <a:t>】</a:t>
            </a:r>
            <a:endParaRPr lang="zh-CN" altLang="en-US" sz="2800" b="1" dirty="0">
              <a:solidFill>
                <a:schemeClr val="tx1"/>
              </a:solidFill>
              <a:latin typeface="Times New Roman" panose="0202060305040502030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381797" y="1213658"/>
            <a:ext cx="11361905" cy="4854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2195" y="771761"/>
            <a:ext cx="11299010" cy="136715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606D7"/>
                </a:solidFill>
                <a:latin typeface="+mj-ea"/>
                <a:ea typeface="+mj-ea"/>
                <a:cs typeface="Courier New" panose="02070309020205020404" pitchFamily="49" charset="0"/>
              </a:rPr>
              <a:t>2.</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三大合成高分子材料</a:t>
            </a:r>
            <a:r>
              <a:rPr lang="en-US" altLang="zh-CN" sz="2800" b="1" kern="100" dirty="0">
                <a:solidFill>
                  <a:srgbClr val="0606D7"/>
                </a:solidFill>
                <a:latin typeface="Times New Roman" panose="02020603050405020304" charset="0"/>
                <a:ea typeface="微软雅黑" panose="020B0503020204020204" charset="-122"/>
                <a:cs typeface="Courier New" panose="02070309020205020404" pitchFamily="49" charset="0"/>
              </a:rPr>
              <a:t>——</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塑料、橡胶和纤维</a:t>
            </a:r>
            <a:endParaRPr lang="zh-CN" altLang="zh-CN" sz="2800" kern="100" dirty="0">
              <a:solidFill>
                <a:srgbClr val="0606D7"/>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(2) </a:t>
            </a:r>
            <a:r>
              <a:rPr lang="zh-CN" altLang="en-US" sz="2600" b="1" kern="100" dirty="0">
                <a:solidFill>
                  <a:srgbClr val="FF0000"/>
                </a:solidFill>
                <a:latin typeface="Times New Roman" panose="02020603050405020304" charset="0"/>
                <a:ea typeface="微软雅黑" panose="020B0503020204020204" charset="-122"/>
                <a:cs typeface="Courier New" panose="02070309020205020404" pitchFamily="49" charset="0"/>
              </a:rPr>
              <a:t>橡胶</a:t>
            </a:r>
            <a:endParaRPr lang="zh-CN" altLang="en-US" sz="2600" b="1" kern="100" dirty="0">
              <a:solidFill>
                <a:srgbClr val="FF0000"/>
              </a:solidFill>
              <a:effectLst/>
              <a:latin typeface="Times New Roman" panose="02020603050405020304" charset="0"/>
              <a:ea typeface="微软雅黑" panose="020B0503020204020204" charset="-122"/>
              <a:cs typeface="Courier New" panose="02070309020205020404" pitchFamily="49"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3429000" y="2314575"/>
            <a:ext cx="3532505" cy="3552825"/>
          </a:xfrm>
          <a:prstGeom prst="rect">
            <a:avLst/>
          </a:prstGeom>
        </p:spPr>
      </p:pic>
      <p:pic>
        <p:nvPicPr>
          <p:cNvPr id="6" name="图片 5"/>
          <p:cNvPicPr>
            <a:picLocks noChangeAspect="1"/>
          </p:cNvPicPr>
          <p:nvPr/>
        </p:nvPicPr>
        <p:blipFill>
          <a:blip r:embed="rId2"/>
          <a:srcRect l="24286" r="12500"/>
          <a:stretch>
            <a:fillRect/>
          </a:stretch>
        </p:blipFill>
        <p:spPr>
          <a:xfrm>
            <a:off x="57150" y="2314575"/>
            <a:ext cx="3371850" cy="3552825"/>
          </a:xfrm>
          <a:prstGeom prst="rect">
            <a:avLst/>
          </a:prstGeom>
        </p:spPr>
      </p:pic>
      <p:pic>
        <p:nvPicPr>
          <p:cNvPr id="7" name="图片 6"/>
          <p:cNvPicPr>
            <a:picLocks noChangeAspect="1"/>
          </p:cNvPicPr>
          <p:nvPr/>
        </p:nvPicPr>
        <p:blipFill>
          <a:blip r:embed="rId3"/>
          <a:stretch>
            <a:fillRect/>
          </a:stretch>
        </p:blipFill>
        <p:spPr>
          <a:xfrm>
            <a:off x="6961505" y="2305050"/>
            <a:ext cx="5172075" cy="3562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2195" y="771761"/>
            <a:ext cx="11299010" cy="136715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606D7"/>
                </a:solidFill>
                <a:latin typeface="+mj-ea"/>
                <a:ea typeface="+mj-ea"/>
                <a:cs typeface="Courier New" panose="02070309020205020404" pitchFamily="49" charset="0"/>
              </a:rPr>
              <a:t>2.</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三大合成高分子材料</a:t>
            </a:r>
            <a:r>
              <a:rPr lang="en-US" altLang="zh-CN" sz="2800" b="1" kern="100" dirty="0">
                <a:solidFill>
                  <a:srgbClr val="0606D7"/>
                </a:solidFill>
                <a:latin typeface="Times New Roman" panose="02020603050405020304" charset="0"/>
                <a:ea typeface="微软雅黑" panose="020B0503020204020204" charset="-122"/>
                <a:cs typeface="Courier New" panose="02070309020205020404" pitchFamily="49" charset="0"/>
              </a:rPr>
              <a:t>——</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塑料、橡胶和纤维</a:t>
            </a:r>
            <a:endParaRPr lang="zh-CN" altLang="zh-CN" sz="2800" kern="100" dirty="0">
              <a:solidFill>
                <a:srgbClr val="0606D7"/>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(3) </a:t>
            </a:r>
            <a:r>
              <a:rPr lang="zh-CN" altLang="en-US" sz="2600" b="1" kern="100" dirty="0">
                <a:solidFill>
                  <a:srgbClr val="FF0000"/>
                </a:solidFill>
                <a:latin typeface="Times New Roman" panose="02020603050405020304" charset="0"/>
                <a:ea typeface="微软雅黑" panose="020B0503020204020204" charset="-122"/>
                <a:cs typeface="Courier New" panose="02070309020205020404" pitchFamily="49" charset="0"/>
              </a:rPr>
              <a:t>纤维</a:t>
            </a:r>
            <a:endParaRPr lang="zh-CN" altLang="en-US" sz="2600" b="1" kern="100" dirty="0">
              <a:solidFill>
                <a:srgbClr val="FF0000"/>
              </a:solidFill>
              <a:effectLst/>
              <a:latin typeface="Times New Roman" panose="02020603050405020304" charset="0"/>
              <a:ea typeface="微软雅黑" panose="020B0503020204020204" charset="-122"/>
              <a:cs typeface="Courier New" panose="02070309020205020404" pitchFamily="49"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sp>
        <p:nvSpPr>
          <p:cNvPr id="17" name="矩形 16"/>
          <p:cNvSpPr/>
          <p:nvPr/>
        </p:nvSpPr>
        <p:spPr>
          <a:xfrm>
            <a:off x="766697" y="2155745"/>
            <a:ext cx="11344407" cy="2092881"/>
          </a:xfrm>
          <a:prstGeom prst="rect">
            <a:avLst/>
          </a:prstGeom>
        </p:spPr>
        <p:txBody>
          <a:bodyPr>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600" kern="100" dirty="0" smtClean="0">
                <a:latin typeface="宋体" panose="02010600030101010101" pitchFamily="2" charset="-122"/>
                <a:ea typeface="微软雅黑" panose="020B0503020204020204" charset="-122"/>
                <a:cs typeface="Times New Roman" panose="02020603050405020304" charset="0"/>
              </a:rPr>
              <a:t>①</a:t>
            </a:r>
            <a:r>
              <a:rPr lang="zh-CN" altLang="zh-CN" sz="2600" kern="100" dirty="0">
                <a:latin typeface="Times New Roman" panose="02020603050405020304" charset="0"/>
                <a:ea typeface="微软雅黑" panose="020B0503020204020204" charset="-122"/>
                <a:cs typeface="Times New Roman" panose="02020603050405020304" charset="0"/>
              </a:rPr>
              <a:t>分类：</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200000"/>
              </a:lnSpc>
            </a:pPr>
            <a:endParaRPr lang="en-US" altLang="zh-CN" sz="2600" kern="100" dirty="0" smtClean="0">
              <a:latin typeface="Times New Roman" panose="02020603050405020304" charset="0"/>
              <a:ea typeface="微软雅黑" panose="020B0503020204020204" charset="-122"/>
              <a:cs typeface="Times New Roman" panose="02020603050405020304" charset="0"/>
            </a:endParaRPr>
          </a:p>
          <a:p>
            <a:pPr>
              <a:lnSpc>
                <a:spcPct val="150000"/>
              </a:lnSpc>
            </a:pPr>
            <a:r>
              <a:rPr lang="zh-CN" altLang="zh-CN" sz="2600" kern="100" dirty="0" smtClean="0">
                <a:latin typeface="Times New Roman" panose="02020603050405020304" charset="0"/>
                <a:ea typeface="微软雅黑" panose="020B0503020204020204" charset="-122"/>
                <a:cs typeface="Times New Roman" panose="02020603050405020304" charset="0"/>
              </a:rPr>
              <a:t>纤维</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左大括号 2"/>
          <p:cNvSpPr/>
          <p:nvPr/>
        </p:nvSpPr>
        <p:spPr>
          <a:xfrm>
            <a:off x="1596108" y="3251735"/>
            <a:ext cx="288032" cy="1426213"/>
          </a:xfrm>
          <a:prstGeom prst="leftBrace">
            <a:avLst>
              <a:gd name="adj1" fmla="val 41402"/>
              <a:gd name="adj2" fmla="val 50000"/>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endParaRPr lang="zh-CN" altLang="en-US"/>
          </a:p>
        </p:txBody>
      </p:sp>
      <p:sp>
        <p:nvSpPr>
          <p:cNvPr id="5" name="矩形 4"/>
          <p:cNvSpPr/>
          <p:nvPr/>
        </p:nvSpPr>
        <p:spPr>
          <a:xfrm>
            <a:off x="1893665" y="3144807"/>
            <a:ext cx="6019597" cy="492443"/>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kern="100" dirty="0">
                <a:latin typeface="Times New Roman" panose="02020603050405020304" charset="0"/>
                <a:ea typeface="微软雅黑" panose="020B0503020204020204" charset="-122"/>
                <a:cs typeface="Times New Roman" panose="02020603050405020304" charset="0"/>
              </a:rPr>
              <a:t>天然纤维</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zh-CN" altLang="zh-CN" sz="2600" kern="100" dirty="0">
                <a:latin typeface="Times New Roman" panose="02020603050405020304" charset="0"/>
                <a:ea typeface="微软雅黑" panose="020B0503020204020204" charset="-122"/>
                <a:cs typeface="Times New Roman" panose="02020603050405020304" charset="0"/>
              </a:rPr>
              <a:t>麻等</a:t>
            </a:r>
            <a:endParaRPr lang="zh-CN" altLang="en-US" sz="2600" dirty="0"/>
          </a:p>
        </p:txBody>
      </p:sp>
      <p:sp>
        <p:nvSpPr>
          <p:cNvPr id="9" name="矩形 8"/>
          <p:cNvSpPr/>
          <p:nvPr/>
        </p:nvSpPr>
        <p:spPr>
          <a:xfrm>
            <a:off x="1893665" y="4255590"/>
            <a:ext cx="1518364" cy="492443"/>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kern="100" dirty="0">
                <a:latin typeface="Times New Roman" panose="02020603050405020304" charset="0"/>
                <a:ea typeface="微软雅黑" panose="020B0503020204020204" charset="-122"/>
                <a:cs typeface="Times New Roman" panose="02020603050405020304" charset="0"/>
              </a:rPr>
              <a:t>化学纤维</a:t>
            </a:r>
            <a:endParaRPr lang="zh-CN" altLang="en-US" sz="2600" dirty="0"/>
          </a:p>
        </p:txBody>
      </p:sp>
      <p:sp>
        <p:nvSpPr>
          <p:cNvPr id="6" name="矩形 5"/>
          <p:cNvSpPr/>
          <p:nvPr/>
        </p:nvSpPr>
        <p:spPr>
          <a:xfrm>
            <a:off x="3600946" y="3834461"/>
            <a:ext cx="8181057" cy="1292662"/>
          </a:xfrm>
          <a:prstGeom prst="rect">
            <a:avLst/>
          </a:prstGeom>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pPr>
            <a:r>
              <a:rPr lang="zh-CN" altLang="zh-CN" sz="2600" kern="100" dirty="0">
                <a:latin typeface="Times New Roman" panose="02020603050405020304" charset="0"/>
                <a:ea typeface="微软雅黑" panose="020B0503020204020204" charset="-122"/>
                <a:cs typeface="Times New Roman" panose="02020603050405020304" charset="0"/>
              </a:rPr>
              <a:t>再生纤维：黏胶纤维、大豆蛋白</a:t>
            </a:r>
            <a:r>
              <a:rPr lang="zh-CN" altLang="zh-CN" sz="2600" kern="100" dirty="0" smtClean="0">
                <a:latin typeface="Times New Roman" panose="02020603050405020304" charset="0"/>
                <a:ea typeface="微软雅黑" panose="020B0503020204020204" charset="-122"/>
                <a:cs typeface="Times New Roman" panose="02020603050405020304" charset="0"/>
              </a:rPr>
              <a:t>纤维</a:t>
            </a:r>
            <a:endParaRPr lang="en-US" altLang="zh-CN" sz="2600" kern="100" dirty="0" smtClean="0">
              <a:latin typeface="Times New Roman" panose="02020603050405020304" charset="0"/>
              <a:ea typeface="微软雅黑" panose="020B0503020204020204" charset="-122"/>
              <a:cs typeface="Times New Roman" panose="02020603050405020304" charset="0"/>
            </a:endParaRPr>
          </a:p>
          <a:p>
            <a:pPr>
              <a:lnSpc>
                <a:spcPct val="150000"/>
              </a:lnSpc>
            </a:pPr>
            <a:r>
              <a:rPr lang="zh-CN" altLang="zh-CN" sz="2600" kern="100" dirty="0" smtClean="0">
                <a:latin typeface="Times New Roman" panose="02020603050405020304" charset="0"/>
                <a:ea typeface="微软雅黑" panose="020B0503020204020204" charset="-122"/>
                <a:cs typeface="Times New Roman" panose="02020603050405020304" charset="0"/>
              </a:rPr>
              <a:t>合成纤维</a:t>
            </a:r>
            <a:r>
              <a:rPr lang="zh-CN" altLang="zh-CN" sz="2600" kern="100" dirty="0">
                <a:latin typeface="Times New Roman" panose="02020603050405020304" charset="0"/>
                <a:ea typeface="微软雅黑" panose="020B0503020204020204" charset="-122"/>
                <a:cs typeface="Times New Roman" panose="02020603050405020304" charset="0"/>
              </a:rPr>
              <a:t>：聚丙烯纤维</a:t>
            </a:r>
            <a:r>
              <a:rPr lang="en-US" altLang="zh-CN" sz="2600" kern="100" dirty="0">
                <a:latin typeface="Symbol" panose="05050102010706020507" pitchFamily="18" charset="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丙纶</a:t>
            </a:r>
            <a:r>
              <a:rPr lang="en-US" altLang="zh-CN" sz="2600" kern="100" dirty="0">
                <a:latin typeface="Symbol" panose="05050102010706020507" pitchFamily="18" charset="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a:t>
            </a:r>
            <a:r>
              <a:rPr lang="zh-CN" altLang="zh-CN" sz="2600" kern="100" dirty="0" smtClean="0">
                <a:latin typeface="Times New Roman" panose="02020603050405020304" charset="0"/>
                <a:ea typeface="微软雅黑" panose="020B0503020204020204" charset="-122"/>
                <a:cs typeface="Times New Roman" panose="02020603050405020304" charset="0"/>
              </a:rPr>
              <a:t>聚氯乙烯纤维</a:t>
            </a:r>
            <a:r>
              <a:rPr lang="en-US" altLang="zh-CN" sz="2600" kern="100" dirty="0">
                <a:latin typeface="Symbol" panose="05050102010706020507" pitchFamily="18" charset="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氯纶</a:t>
            </a:r>
            <a:r>
              <a:rPr lang="en-US" altLang="zh-CN" sz="2600" kern="100" dirty="0">
                <a:latin typeface="Symbol" panose="05050102010706020507" pitchFamily="18" charset="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等</a:t>
            </a:r>
            <a:endParaRPr lang="zh-CN" altLang="en-US" sz="2600" dirty="0"/>
          </a:p>
        </p:txBody>
      </p:sp>
      <p:sp>
        <p:nvSpPr>
          <p:cNvPr id="12" name="左大括号 11"/>
          <p:cNvSpPr/>
          <p:nvPr/>
        </p:nvSpPr>
        <p:spPr>
          <a:xfrm>
            <a:off x="3319448" y="4047520"/>
            <a:ext cx="288032" cy="908581"/>
          </a:xfrm>
          <a:prstGeom prst="leftBrace">
            <a:avLst>
              <a:gd name="adj1" fmla="val 41402"/>
              <a:gd name="adj2" fmla="val 50000"/>
            </a:avLst>
          </a:prstGeom>
        </p:spPr>
        <p:style>
          <a:lnRef idx="1">
            <a:schemeClr val="dk1"/>
          </a:lnRef>
          <a:fillRef idx="0">
            <a:schemeClr val="dk1"/>
          </a:fillRef>
          <a:effectRef idx="0">
            <a:schemeClr val="dk1"/>
          </a:effectRef>
          <a:fontRef idx="minor">
            <a:schemeClr val="tx1"/>
          </a:fontRef>
        </p:style>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endParaRPr lang="zh-CN" altLang="en-US" b="1">
              <a:solidFill>
                <a:srgbClr val="FF0000"/>
              </a:solidFill>
            </a:endParaRPr>
          </a:p>
        </p:txBody>
      </p:sp>
      <p:sp>
        <p:nvSpPr>
          <p:cNvPr id="7" name="矩形 6"/>
          <p:cNvSpPr/>
          <p:nvPr/>
        </p:nvSpPr>
        <p:spPr>
          <a:xfrm>
            <a:off x="3606999" y="3103462"/>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棉花</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4762542" y="3110899"/>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羊毛</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0" name="矩形 9"/>
          <p:cNvSpPr/>
          <p:nvPr/>
        </p:nvSpPr>
        <p:spPr>
          <a:xfrm>
            <a:off x="5910119" y="3106706"/>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蚕丝</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6" name="矩形 15"/>
          <p:cNvSpPr/>
          <p:nvPr/>
        </p:nvSpPr>
        <p:spPr>
          <a:xfrm>
            <a:off x="766697" y="5124093"/>
            <a:ext cx="11344407" cy="1292662"/>
          </a:xfrm>
          <a:prstGeom prst="rect">
            <a:avLst/>
          </a:prstGeom>
        </p:spPr>
        <p:txBody>
          <a:bodyPr>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600" kern="100" dirty="0">
                <a:latin typeface="宋体" panose="02010600030101010101" pitchFamily="2" charset="-122"/>
                <a:ea typeface="微软雅黑" panose="020B0503020204020204" charset="-122"/>
                <a:cs typeface="Times New Roman" panose="02020603050405020304" charset="0"/>
              </a:rPr>
              <a:t>②</a:t>
            </a:r>
            <a:r>
              <a:rPr lang="zh-CN" altLang="zh-CN" sz="2600" kern="100" dirty="0">
                <a:latin typeface="Times New Roman" panose="02020603050405020304" charset="0"/>
                <a:ea typeface="微软雅黑" panose="020B0503020204020204" charset="-122"/>
                <a:cs typeface="Times New Roman" panose="02020603050405020304" charset="0"/>
              </a:rPr>
              <a:t>合成纤维性能：</a:t>
            </a:r>
            <a:r>
              <a:rPr lang="zh-CN" altLang="zh-CN" sz="2600" kern="100" dirty="0" smtClean="0">
                <a:latin typeface="Times New Roman" panose="02020603050405020304" charset="0"/>
                <a:ea typeface="微软雅黑" panose="020B0503020204020204" charset="-122"/>
                <a:cs typeface="Times New Roman" panose="02020603050405020304" charset="0"/>
              </a:rPr>
              <a:t>强度</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、弹性</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耐磨、耐化学腐蚀、不易虫蛀等。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微软雅黑" panose="020B0503020204020204" charset="-122"/>
                <a:cs typeface="Times New Roman" panose="02020603050405020304" charset="0"/>
              </a:rPr>
              <a:t>③</a:t>
            </a:r>
            <a:r>
              <a:rPr lang="zh-CN" altLang="zh-CN" sz="2600" kern="100" dirty="0">
                <a:latin typeface="Times New Roman" panose="02020603050405020304" charset="0"/>
                <a:ea typeface="微软雅黑" panose="020B0503020204020204" charset="-122"/>
                <a:cs typeface="Times New Roman" panose="02020603050405020304" charset="0"/>
              </a:rPr>
              <a:t>主要用途：</a:t>
            </a:r>
            <a:r>
              <a:rPr lang="zh-CN" altLang="zh-CN" sz="2600" kern="100" dirty="0" smtClean="0">
                <a:latin typeface="Times New Roman" panose="02020603050405020304" charset="0"/>
                <a:ea typeface="微软雅黑" panose="020B0503020204020204" charset="-122"/>
                <a:cs typeface="Times New Roman" panose="02020603050405020304" charset="0"/>
              </a:rPr>
              <a:t>制</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绳索、渔网等，广泛应用于工农业领域。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4135438" y="5235127"/>
            <a:ext cx="5130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高</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3" name="矩形 12"/>
          <p:cNvSpPr/>
          <p:nvPr/>
        </p:nvSpPr>
        <p:spPr>
          <a:xfrm>
            <a:off x="5641548" y="5225602"/>
            <a:ext cx="5130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好</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4" name="矩形 13"/>
          <p:cNvSpPr/>
          <p:nvPr/>
        </p:nvSpPr>
        <p:spPr>
          <a:xfrm>
            <a:off x="3149432" y="5790227"/>
            <a:ext cx="8432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衣料</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2195" y="771761"/>
            <a:ext cx="11299010" cy="136715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solidFill>
                  <a:srgbClr val="0606D7"/>
                </a:solidFill>
                <a:latin typeface="+mj-ea"/>
                <a:ea typeface="+mj-ea"/>
                <a:cs typeface="Courier New" panose="02070309020205020404" pitchFamily="49" charset="0"/>
              </a:rPr>
              <a:t>2.</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三大合成高分子材料</a:t>
            </a:r>
            <a:r>
              <a:rPr lang="en-US" altLang="zh-CN" sz="2800" b="1" kern="100" dirty="0">
                <a:solidFill>
                  <a:srgbClr val="0606D7"/>
                </a:solidFill>
                <a:latin typeface="Times New Roman" panose="02020603050405020304" charset="0"/>
                <a:ea typeface="微软雅黑" panose="020B0503020204020204" charset="-122"/>
                <a:cs typeface="Courier New" panose="02070309020205020404" pitchFamily="49" charset="0"/>
              </a:rPr>
              <a:t>——</a:t>
            </a:r>
            <a:r>
              <a:rPr lang="zh-CN" altLang="zh-CN" sz="2800" b="1" kern="100" dirty="0">
                <a:solidFill>
                  <a:srgbClr val="0606D7"/>
                </a:solidFill>
                <a:latin typeface="Times New Roman" panose="02020603050405020304" charset="0"/>
                <a:ea typeface="微软雅黑" panose="020B0503020204020204" charset="-122"/>
                <a:cs typeface="Times New Roman" panose="02020603050405020304" charset="0"/>
              </a:rPr>
              <a:t>塑料、橡胶和纤维</a:t>
            </a:r>
            <a:endParaRPr lang="zh-CN" altLang="zh-CN" sz="2800" kern="100" dirty="0">
              <a:solidFill>
                <a:srgbClr val="0606D7"/>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b="1" kern="100" dirty="0">
                <a:solidFill>
                  <a:srgbClr val="FF0000"/>
                </a:solidFill>
                <a:latin typeface="Times New Roman" panose="02020603050405020304" charset="0"/>
                <a:ea typeface="微软雅黑" panose="020B0503020204020204" charset="-122"/>
                <a:cs typeface="Courier New" panose="02070309020205020404" pitchFamily="49" charset="0"/>
              </a:rPr>
              <a:t>(3) </a:t>
            </a:r>
            <a:r>
              <a:rPr lang="zh-CN" altLang="en-US" sz="2600" b="1" kern="100" dirty="0">
                <a:solidFill>
                  <a:srgbClr val="FF0000"/>
                </a:solidFill>
                <a:latin typeface="Times New Roman" panose="02020603050405020304" charset="0"/>
                <a:ea typeface="微软雅黑" panose="020B0503020204020204" charset="-122"/>
                <a:cs typeface="Courier New" panose="02070309020205020404" pitchFamily="49" charset="0"/>
              </a:rPr>
              <a:t>纤维</a:t>
            </a:r>
            <a:endParaRPr lang="zh-CN" altLang="en-US" sz="2600" b="1" kern="100" dirty="0">
              <a:solidFill>
                <a:srgbClr val="FF0000"/>
              </a:solidFill>
              <a:effectLst/>
              <a:latin typeface="Times New Roman" panose="02020603050405020304" charset="0"/>
              <a:ea typeface="微软雅黑" panose="020B0503020204020204" charset="-122"/>
              <a:cs typeface="Courier New" panose="02070309020205020404" pitchFamily="49"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二、有机高分子材料</a:t>
            </a:r>
            <a:endParaRPr lang="zh-CN" altLang="en-US" sz="2800" b="1" dirty="0">
              <a:solidFill>
                <a:schemeClr val="tx1"/>
              </a:solidFill>
              <a:latin typeface="Times New Roman" panose="0202060305040502030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7886700" y="2495550"/>
            <a:ext cx="3810000" cy="2857500"/>
          </a:xfrm>
          <a:prstGeom prst="rect">
            <a:avLst/>
          </a:prstGeom>
        </p:spPr>
      </p:pic>
      <p:pic>
        <p:nvPicPr>
          <p:cNvPr id="11" name="图片 10"/>
          <p:cNvPicPr>
            <a:picLocks noChangeAspect="1"/>
          </p:cNvPicPr>
          <p:nvPr/>
        </p:nvPicPr>
        <p:blipFill>
          <a:blip r:embed="rId2"/>
          <a:srcRect r="15919"/>
          <a:stretch>
            <a:fillRect/>
          </a:stretch>
        </p:blipFill>
        <p:spPr>
          <a:xfrm>
            <a:off x="490855" y="2495550"/>
            <a:ext cx="3521710" cy="2856865"/>
          </a:xfrm>
          <a:prstGeom prst="rect">
            <a:avLst/>
          </a:prstGeom>
        </p:spPr>
      </p:pic>
      <p:pic>
        <p:nvPicPr>
          <p:cNvPr id="13" name="图片 12"/>
          <p:cNvPicPr>
            <a:picLocks noChangeAspect="1"/>
          </p:cNvPicPr>
          <p:nvPr/>
        </p:nvPicPr>
        <p:blipFill>
          <a:blip r:embed="rId3"/>
          <a:srcRect l="17229"/>
          <a:stretch>
            <a:fillRect/>
          </a:stretch>
        </p:blipFill>
        <p:spPr>
          <a:xfrm>
            <a:off x="4119245" y="2494915"/>
            <a:ext cx="3660775"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三、黏合剂和涂料</a:t>
            </a:r>
            <a:endParaRPr lang="zh-CN" altLang="en-US" sz="2800" b="1" dirty="0">
              <a:solidFill>
                <a:schemeClr val="tx1"/>
              </a:solidFill>
              <a:latin typeface="Times New Roman" panose="02020603050405020304" charset="0"/>
              <a:ea typeface="微软雅黑" panose="020B0503020204020204" charset="-122"/>
            </a:endParaRPr>
          </a:p>
        </p:txBody>
      </p:sp>
      <p:pic>
        <p:nvPicPr>
          <p:cNvPr id="3" name="图片 2"/>
          <p:cNvPicPr>
            <a:picLocks noChangeAspect="1"/>
          </p:cNvPicPr>
          <p:nvPr/>
        </p:nvPicPr>
        <p:blipFill>
          <a:blip r:embed="rId1"/>
          <a:srcRect t="6000"/>
          <a:stretch>
            <a:fillRect/>
          </a:stretch>
        </p:blipFill>
        <p:spPr>
          <a:xfrm>
            <a:off x="7000875" y="658495"/>
            <a:ext cx="5076825" cy="2686050"/>
          </a:xfrm>
          <a:prstGeom prst="rect">
            <a:avLst/>
          </a:prstGeom>
        </p:spPr>
      </p:pic>
      <p:pic>
        <p:nvPicPr>
          <p:cNvPr id="4" name="图片 3"/>
          <p:cNvPicPr>
            <a:picLocks noChangeAspect="1"/>
          </p:cNvPicPr>
          <p:nvPr/>
        </p:nvPicPr>
        <p:blipFill>
          <a:blip r:embed="rId2"/>
          <a:srcRect t="4463"/>
          <a:stretch>
            <a:fillRect/>
          </a:stretch>
        </p:blipFill>
        <p:spPr>
          <a:xfrm>
            <a:off x="6996430" y="3496945"/>
            <a:ext cx="5081270" cy="3262630"/>
          </a:xfrm>
          <a:prstGeom prst="rect">
            <a:avLst/>
          </a:prstGeom>
        </p:spPr>
      </p:pic>
      <p:sp>
        <p:nvSpPr>
          <p:cNvPr id="5" name="文本框 4"/>
          <p:cNvSpPr txBox="1"/>
          <p:nvPr/>
        </p:nvSpPr>
        <p:spPr>
          <a:xfrm>
            <a:off x="228600" y="683895"/>
            <a:ext cx="6629400" cy="6075680"/>
          </a:xfrm>
          <a:prstGeom prst="rect">
            <a:avLst/>
          </a:prstGeom>
          <a:solidFill>
            <a:schemeClr val="accent1">
              <a:lumMod val="40000"/>
              <a:lumOff val="60000"/>
            </a:schemeClr>
          </a:solidFill>
        </p:spPr>
        <p:txBody>
          <a:bodyPr wrap="square" rtlCol="0">
            <a:spAutoFit/>
          </a:bodyPr>
          <a:lstStyle/>
          <a:p>
            <a:pPr algn="ctr">
              <a:lnSpc>
                <a:spcPct val="110000"/>
              </a:lnSpc>
            </a:pPr>
            <a:r>
              <a:rPr lang="zh-CN" altLang="en-US" sz="2400" b="1" dirty="0">
                <a:latin typeface="Times New Roman" panose="02020603050405020304" charset="0"/>
                <a:ea typeface="微软雅黑" panose="020B0503020204020204" charset="-122"/>
                <a:cs typeface="Times New Roman" panose="02020603050405020304" charset="0"/>
                <a:sym typeface="+mn-ea"/>
              </a:rPr>
              <a:t>黏合剂和涂料</a:t>
            </a:r>
            <a:endParaRPr lang="zh-CN" altLang="en-US" sz="2400">
              <a:latin typeface="Times New Roman" panose="02020603050405020304" charset="0"/>
              <a:ea typeface="微软雅黑" panose="020B0503020204020204" charset="-122"/>
              <a:cs typeface="Times New Roman" panose="02020603050405020304" charset="0"/>
            </a:endParaRPr>
          </a:p>
          <a:p>
            <a:pPr>
              <a:lnSpc>
                <a:spcPct val="110000"/>
              </a:lnSpc>
            </a:pPr>
            <a:r>
              <a:rPr lang="zh-CN" altLang="en-US" sz="2000">
                <a:latin typeface="Times New Roman" panose="02020603050405020304" charset="0"/>
                <a:ea typeface="微软雅黑" panose="020B0503020204020204" charset="-122"/>
                <a:cs typeface="Times New Roman" panose="02020603050405020304" charset="0"/>
              </a:rPr>
              <a:t>        </a:t>
            </a:r>
            <a:r>
              <a:rPr lang="zh-CN" altLang="en-US" sz="2200">
                <a:latin typeface="Times New Roman" panose="02020603050405020304" charset="0"/>
                <a:ea typeface="微软雅黑" panose="020B0503020204020204" charset="-122"/>
                <a:cs typeface="Times New Roman" panose="02020603050405020304" charset="0"/>
              </a:rPr>
              <a:t>黏合剂又称胶黏剂，日常生活中常用的船舶、车辆，以及家电、家具的保护和装覆糊、胶水就是最普通的黏合剂。黏合剂根饰。特种涂料在化工、航空等领域具有重要据来源可分为天然黏合剂和合成黏合剂。人们的用途。很早就使用动物的皮或鱼镖熬胶，用于黏结木材。合成黏合剂的黏结力强，性能优异，得到了广泛的应用。近几十年来，汽车、电子等行业的发展对黏合剂的性能提出了更高</a:t>
            </a:r>
            <a:endParaRPr lang="zh-CN" altLang="en-US" sz="2200">
              <a:latin typeface="Times New Roman" panose="02020603050405020304" charset="0"/>
              <a:ea typeface="微软雅黑" panose="020B0503020204020204" charset="-122"/>
              <a:cs typeface="Times New Roman" panose="02020603050405020304" charset="0"/>
            </a:endParaRPr>
          </a:p>
          <a:p>
            <a:pPr>
              <a:lnSpc>
                <a:spcPct val="110000"/>
              </a:lnSpc>
            </a:pPr>
            <a:r>
              <a:rPr lang="zh-CN" altLang="en-US" sz="2200">
                <a:latin typeface="Times New Roman" panose="02020603050405020304" charset="0"/>
                <a:ea typeface="微软雅黑" panose="020B0503020204020204" charset="-122"/>
                <a:cs typeface="Times New Roman" panose="02020603050405020304" charset="0"/>
              </a:rPr>
              <a:t>的要求，一系列具有耐高温、耐低温、导电、导磁和导热等性能的特种黏合剂相继问世。</a:t>
            </a:r>
            <a:endParaRPr lang="zh-CN" altLang="en-US" sz="2200">
              <a:latin typeface="Times New Roman" panose="02020603050405020304" charset="0"/>
              <a:ea typeface="微软雅黑" panose="020B0503020204020204" charset="-122"/>
              <a:cs typeface="Times New Roman" panose="02020603050405020304" charset="0"/>
            </a:endParaRPr>
          </a:p>
          <a:p>
            <a:pPr>
              <a:lnSpc>
                <a:spcPct val="110000"/>
              </a:lnSpc>
            </a:pPr>
            <a:r>
              <a:rPr lang="zh-CN" altLang="en-US" sz="2200">
                <a:latin typeface="Times New Roman" panose="02020603050405020304" charset="0"/>
                <a:ea typeface="微软雅黑" panose="020B0503020204020204" charset="-122"/>
                <a:cs typeface="Times New Roman" panose="02020603050405020304" charset="0"/>
              </a:rPr>
              <a:t>        涂料是一类含有机高分子的混合液或粉末，能在物体表面形成附着坚固的涂膜，油漆就是一种常见的涂料。涂料可用于建筑、船舶、车辆，以及家电、家具的保护和装饰。特种涂料在化工、航空等领域具有重要的用途。</a:t>
            </a:r>
            <a:endParaRPr lang="zh-CN" altLang="en-US" sz="2200">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
        <p:nvSpPr>
          <p:cNvPr id="20" name="矩形 19"/>
          <p:cNvSpPr/>
          <p:nvPr/>
        </p:nvSpPr>
        <p:spPr>
          <a:xfrm>
            <a:off x="391321" y="1220129"/>
            <a:ext cx="11409358" cy="3121025"/>
          </a:xfrm>
          <a:prstGeom prst="rect">
            <a:avLst/>
          </a:prstGeom>
        </p:spPr>
        <p:txBody>
          <a:bodyPr wrap="square" lIns="121869" tIns="60933" rIns="121869" bIns="60933">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1.</a:t>
            </a:r>
            <a:r>
              <a:rPr lang="zh-CN" altLang="zh-CN" sz="2600" kern="100" dirty="0">
                <a:latin typeface="Times New Roman" panose="02020603050405020304" charset="0"/>
                <a:ea typeface="微软雅黑" panose="020B0503020204020204" charset="-122"/>
                <a:cs typeface="Times New Roman" panose="02020603050405020304" charset="0"/>
              </a:rPr>
              <a:t>下列有关烃的说法正确的是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烃分子中除了含碳和氢之外，还可能含其他元素</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根据烃分子中碳原子间成键方式不同，可把烃分为饱和烃和不饱和烃</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分子中含有苯环的有机物就是芳香烃</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乙烯和乙炔分子中都含有不饱和键，故它们互为同系物</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4871085" y="1407795"/>
            <a:ext cx="420370" cy="521970"/>
          </a:xfrm>
          <a:prstGeom prst="rect">
            <a:avLst/>
          </a:prstGeom>
          <a:noFill/>
        </p:spPr>
        <p:txBody>
          <a:bodyPr wrap="none" rtlCol="0">
            <a:spAutoFit/>
          </a:bodyPr>
          <a:lstStyle/>
          <a:p>
            <a:r>
              <a:rPr lang="en-US" altLang="zh-CN" sz="2800">
                <a:solidFill>
                  <a:srgbClr val="FF0000"/>
                </a:solidFill>
                <a:latin typeface="Times New Roman" panose="02020603050405020304" charset="0"/>
                <a:ea typeface="微软雅黑" panose="020B0503020204020204" charset="-122"/>
                <a:cs typeface="Times New Roman" panose="02020603050405020304" charset="0"/>
              </a:rPr>
              <a:t>B</a:t>
            </a:r>
            <a:endParaRPr lang="en-US" altLang="zh-CN" sz="2800">
              <a:solidFill>
                <a:srgbClr val="FF0000"/>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484" y="1429855"/>
            <a:ext cx="11118302" cy="3091815"/>
          </a:xfrm>
          <a:prstGeom prst="rect">
            <a:avLst/>
          </a:prstGeom>
        </p:spPr>
        <p:txBody>
          <a:bodyPr>
            <a:spAutoFit/>
          </a:bodyPr>
          <a:lstStyle/>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2.</a:t>
            </a:r>
            <a:r>
              <a:rPr lang="zh-CN" altLang="zh-CN" sz="2600" kern="100" dirty="0">
                <a:latin typeface="Times New Roman" panose="02020603050405020304" charset="0"/>
                <a:ea typeface="微软雅黑" panose="020B0503020204020204" charset="-122"/>
                <a:cs typeface="Times New Roman" panose="02020603050405020304" charset="0"/>
              </a:rPr>
              <a:t>人们在日常生活中大量使用各种高分子材料，下列说法中正确的是（   ）</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天然橡胶易溶于水</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羊毛是合成高分子化合物</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聚乙烯塑料是天然高分子材料</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聚氯乙烯塑料会造成</a:t>
            </a:r>
            <a:r>
              <a:rPr lang="en-US" altLang="zh-CN" sz="2600" kern="100" dirty="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白色污染</a:t>
            </a:r>
            <a:r>
              <a:rPr lang="en-US" altLang="zh-CN" sz="2600" kern="100" dirty="0">
                <a:latin typeface="宋体" panose="02010600030101010101" pitchFamily="2" charset="-122"/>
                <a:ea typeface="微软雅黑" panose="020B0503020204020204" charset="-122"/>
                <a:cs typeface="Times New Roman" panose="02020603050405020304"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10673080" y="1566545"/>
            <a:ext cx="439420" cy="521970"/>
          </a:xfrm>
          <a:prstGeom prst="rect">
            <a:avLst/>
          </a:prstGeom>
          <a:noFill/>
        </p:spPr>
        <p:txBody>
          <a:bodyPr wrap="none" rtlCol="0">
            <a:spAutoFit/>
          </a:bodyPr>
          <a:lstStyle/>
          <a:p>
            <a:r>
              <a:rPr lang="en-US" altLang="zh-CN" sz="2800">
                <a:solidFill>
                  <a:srgbClr val="FF0000"/>
                </a:solidFill>
                <a:latin typeface="Times New Roman" panose="02020603050405020304" charset="0"/>
                <a:ea typeface="微软雅黑" panose="020B0503020204020204" charset="-122"/>
                <a:cs typeface="Times New Roman" panose="02020603050405020304" charset="0"/>
              </a:rPr>
              <a:t>D</a:t>
            </a:r>
            <a:endParaRPr lang="en-US" altLang="zh-CN" sz="28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04300" y="1695596"/>
            <a:ext cx="11412000" cy="31210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3.</a:t>
            </a:r>
            <a:r>
              <a:rPr lang="zh-CN" altLang="zh-CN" sz="2600" kern="100" dirty="0">
                <a:latin typeface="Times New Roman" panose="02020603050405020304" charset="0"/>
                <a:ea typeface="微软雅黑" panose="020B0503020204020204" charset="-122"/>
                <a:cs typeface="Times New Roman" panose="02020603050405020304" charset="0"/>
              </a:rPr>
              <a:t>已知丙烷和甲烷互为同系物，下列有关丙烷的说法错误的是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丙烷属于饱和烃</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丙烷和氯气在光照条件下可发生取代反应</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丙烷能使酸性</a:t>
            </a:r>
            <a:r>
              <a:rPr lang="en-US" altLang="zh-CN" sz="2600" kern="100" dirty="0">
                <a:latin typeface="Times New Roman" panose="02020603050405020304" charset="0"/>
                <a:ea typeface="微软雅黑" panose="020B0503020204020204" charset="-122"/>
                <a:cs typeface="Courier New" panose="02070309020205020404" pitchFamily="49" charset="0"/>
              </a:rPr>
              <a:t>KMnO</a:t>
            </a:r>
            <a:r>
              <a:rPr lang="en-US" altLang="zh-CN" sz="2600" kern="100" baseline="-25000" dirty="0">
                <a:latin typeface="Times New Roman" panose="02020603050405020304" charset="0"/>
                <a:ea typeface="微软雅黑" panose="020B0503020204020204" charset="-122"/>
                <a:cs typeface="Courier New" panose="02070309020205020404" pitchFamily="49" charset="0"/>
              </a:rPr>
              <a:t>4</a:t>
            </a:r>
            <a:r>
              <a:rPr lang="zh-CN" altLang="zh-CN" sz="2600" kern="100" dirty="0">
                <a:latin typeface="Times New Roman" panose="02020603050405020304" charset="0"/>
                <a:ea typeface="微软雅黑" panose="020B0503020204020204" charset="-122"/>
                <a:cs typeface="Times New Roman" panose="02020603050405020304" charset="0"/>
              </a:rPr>
              <a:t>溶液褪色</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丙烷分子中</a:t>
            </a:r>
            <a:r>
              <a:rPr lang="en-US" altLang="zh-CN" sz="2600" kern="100" dirty="0">
                <a:latin typeface="Times New Roman" panose="02020603050405020304" charset="0"/>
                <a:ea typeface="微软雅黑" panose="020B0503020204020204" charset="-122"/>
                <a:cs typeface="Courier New" panose="02070309020205020404" pitchFamily="49" charset="0"/>
              </a:rPr>
              <a:t>3</a:t>
            </a:r>
            <a:r>
              <a:rPr lang="zh-CN" altLang="zh-CN" sz="2600" kern="100" dirty="0">
                <a:latin typeface="Times New Roman" panose="02020603050405020304" charset="0"/>
                <a:ea typeface="微软雅黑" panose="020B0503020204020204" charset="-122"/>
                <a:cs typeface="Times New Roman" panose="02020603050405020304" charset="0"/>
              </a:rPr>
              <a:t>个碳原子不在同一直线上</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9606280" y="1838556"/>
            <a:ext cx="420370" cy="521970"/>
          </a:xfrm>
          <a:prstGeom prst="rect">
            <a:avLst/>
          </a:prstGeom>
          <a:noFill/>
        </p:spPr>
        <p:txBody>
          <a:bodyPr wrap="none" rtlCol="0">
            <a:spAutoFit/>
          </a:bodyPr>
          <a:lstStyle/>
          <a:p>
            <a:r>
              <a:rPr lang="en-US" altLang="zh-CN" sz="2800" dirty="0">
                <a:solidFill>
                  <a:srgbClr val="FF0000"/>
                </a:solidFill>
                <a:latin typeface="Times New Roman" panose="02020603050405020304" charset="0"/>
                <a:ea typeface="微软雅黑" panose="020B0503020204020204" charset="-122"/>
                <a:cs typeface="Times New Roman" panose="02020603050405020304" charset="0"/>
              </a:rPr>
              <a:t>C</a:t>
            </a:r>
            <a:endParaRPr lang="en-US" altLang="zh-CN" sz="28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18600" y="1410979"/>
            <a:ext cx="11412000" cy="252095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5130800" algn="l"/>
              </a:tabLst>
            </a:pPr>
            <a:r>
              <a:rPr lang="en-US" altLang="zh-CN" sz="2600" kern="100" dirty="0">
                <a:latin typeface="Times New Roman" panose="02020603050405020304" charset="0"/>
                <a:ea typeface="微软雅黑" panose="020B0503020204020204" charset="-122"/>
                <a:cs typeface="Courier New" panose="02070309020205020404" pitchFamily="49" charset="0"/>
              </a:rPr>
              <a:t>4.</a:t>
            </a:r>
            <a:r>
              <a:rPr lang="zh-CN" altLang="zh-CN" sz="2600" kern="100" dirty="0">
                <a:latin typeface="Times New Roman" panose="02020603050405020304" charset="0"/>
                <a:ea typeface="微软雅黑" panose="020B0503020204020204" charset="-122"/>
                <a:cs typeface="Times New Roman" panose="02020603050405020304" charset="0"/>
              </a:rPr>
              <a:t>下列</a:t>
            </a:r>
            <a:r>
              <a:rPr lang="zh-CN" altLang="zh-CN" sz="2600" kern="100" dirty="0" smtClean="0">
                <a:latin typeface="Times New Roman" panose="02020603050405020304" charset="0"/>
                <a:ea typeface="微软雅黑" panose="020B0503020204020204" charset="-122"/>
                <a:cs typeface="Times New Roman" panose="02020603050405020304" charset="0"/>
              </a:rPr>
              <a:t>有机</a:t>
            </a:r>
            <a:r>
              <a:rPr lang="zh-CN" altLang="en-US" sz="2600" kern="100" dirty="0" smtClean="0">
                <a:latin typeface="Times New Roman" panose="02020603050405020304" charset="0"/>
                <a:ea typeface="微软雅黑" panose="020B0503020204020204" charset="-122"/>
                <a:cs typeface="Times New Roman" panose="02020603050405020304" charset="0"/>
              </a:rPr>
              <a:t>物</a:t>
            </a:r>
            <a:r>
              <a:rPr lang="zh-CN" altLang="zh-CN" sz="2600" kern="100" dirty="0" smtClean="0">
                <a:latin typeface="Times New Roman" panose="02020603050405020304" charset="0"/>
                <a:ea typeface="微软雅黑" panose="020B0503020204020204" charset="-122"/>
                <a:cs typeface="Times New Roman" panose="02020603050405020304" charset="0"/>
              </a:rPr>
              <a:t>分子</a:t>
            </a:r>
            <a:r>
              <a:rPr lang="zh-CN" altLang="zh-CN" sz="2600" kern="100" dirty="0">
                <a:latin typeface="Times New Roman" panose="02020603050405020304" charset="0"/>
                <a:ea typeface="微软雅黑" panose="020B0503020204020204" charset="-122"/>
                <a:cs typeface="Times New Roman" panose="02020603050405020304" charset="0"/>
              </a:rPr>
              <a:t>中，所有原子不可能在同一平面内的是（    ）</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A.CH</a:t>
            </a:r>
            <a:r>
              <a:rPr lang="en-US" altLang="zh-CN" sz="2600" kern="100" baseline="-25000" dirty="0">
                <a:latin typeface="Times New Roman" panose="02020603050405020304" charset="0"/>
                <a:ea typeface="微软雅黑" panose="020B0503020204020204" charset="-122"/>
                <a:cs typeface="Courier New" panose="02070309020205020404" pitchFamily="49" charset="0"/>
              </a:rPr>
              <a:t>2</a:t>
            </a:r>
            <a:r>
              <a:rPr lang="en-US" altLang="zh-CN" sz="2600" kern="100" spc="-80" dirty="0">
                <a:latin typeface="Times New Roman" panose="02020603050405020304" charset="0"/>
                <a:ea typeface="微软雅黑" panose="020B0503020204020204" charset="-122"/>
                <a:cs typeface="Courier New" panose="02070309020205020404" pitchFamily="49" charset="0"/>
              </a:rPr>
              <a:t>=</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en-US" altLang="zh-CN" sz="2600" kern="100" dirty="0" err="1">
                <a:latin typeface="Times New Roman" panose="02020603050405020304" charset="0"/>
                <a:ea typeface="微软雅黑" panose="020B0503020204020204" charset="-122"/>
                <a:cs typeface="Courier New" panose="02070309020205020404" pitchFamily="49" charset="0"/>
              </a:rPr>
              <a:t>CHCl</a:t>
            </a:r>
            <a:r>
              <a:rPr lang="en-US" altLang="zh-CN" sz="2600" kern="100" dirty="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B.CH</a:t>
            </a:r>
            <a:r>
              <a:rPr lang="en-US" altLang="zh-CN" sz="2600" kern="100" baseline="-25000" dirty="0" smtClean="0">
                <a:latin typeface="Times New Roman" panose="02020603050405020304" charset="0"/>
                <a:ea typeface="微软雅黑" panose="020B0503020204020204" charset="-122"/>
                <a:cs typeface="Courier New" panose="02070309020205020404" pitchFamily="49" charset="0"/>
              </a:rPr>
              <a:t>3</a:t>
            </a:r>
            <a:r>
              <a:rPr lang="en-US" altLang="zh-CN" sz="2600" kern="100" dirty="0" smtClean="0">
                <a:latin typeface="Times New Roman" panose="02020603050405020304" charset="0"/>
                <a:ea typeface="微软雅黑" panose="020B0503020204020204" charset="-122"/>
                <a:cs typeface="Courier New" panose="02070309020205020404" pitchFamily="49" charset="0"/>
              </a:rPr>
              <a:t>CH</a:t>
            </a:r>
            <a:r>
              <a:rPr lang="en-US" altLang="zh-CN" sz="2600" kern="100" baseline="-25000" dirty="0" smtClean="0">
                <a:latin typeface="Times New Roman" panose="02020603050405020304" charset="0"/>
                <a:ea typeface="微软雅黑" panose="020B0503020204020204" charset="-122"/>
                <a:cs typeface="Courier New" panose="02070309020205020404" pitchFamily="49" charset="0"/>
              </a:rPr>
              <a:t>2</a:t>
            </a:r>
            <a:r>
              <a:rPr lang="en-US" altLang="zh-CN" sz="2600" kern="100" dirty="0" smtClean="0">
                <a:latin typeface="Times New Roman" panose="02020603050405020304" charset="0"/>
                <a:ea typeface="微软雅黑" panose="020B0503020204020204" charset="-122"/>
                <a:cs typeface="Courier New" panose="02070309020205020404" pitchFamily="49" charset="0"/>
              </a:rPr>
              <a:t>CH</a:t>
            </a:r>
            <a:r>
              <a:rPr lang="en-US" altLang="zh-CN" sz="2600" kern="100" baseline="-25000" dirty="0" smtClean="0">
                <a:latin typeface="Times New Roman" panose="02020603050405020304" charset="0"/>
                <a:ea typeface="微软雅黑" panose="020B0503020204020204" charset="-122"/>
                <a:cs typeface="Courier New" panose="02070309020205020404" pitchFamily="49" charset="0"/>
              </a:rPr>
              <a:t>3</a:t>
            </a:r>
            <a:endParaRPr lang="en-US" altLang="zh-CN" sz="2600" kern="100" baseline="-25000" dirty="0" smtClean="0">
              <a:latin typeface="Times New Roman" panose="02020603050405020304" charset="0"/>
              <a:ea typeface="微软雅黑" panose="020B0503020204020204" charset="-122"/>
              <a:cs typeface="Courier New" panose="02070309020205020404" pitchFamily="49" charset="0"/>
            </a:endParaRPr>
          </a:p>
          <a:p>
            <a:pPr algn="just">
              <a:lnSpc>
                <a:spcPct val="150000"/>
              </a:lnSpc>
              <a:spcAft>
                <a:spcPts val="0"/>
              </a:spcAft>
            </a:pPr>
            <a:endParaRPr lang="en-US" altLang="zh-CN" sz="2600" kern="100" dirty="0" smtClean="0">
              <a:latin typeface="Times New Roman" panose="02020603050405020304" charset="0"/>
              <a:ea typeface="微软雅黑" panose="020B0503020204020204" charset="-122"/>
            </a:endParaRPr>
          </a:p>
          <a:p>
            <a:pPr algn="just">
              <a:lnSpc>
                <a:spcPct val="150000"/>
              </a:lnSpc>
              <a:spcAft>
                <a:spcPts val="0"/>
              </a:spcAft>
            </a:pPr>
            <a:r>
              <a:rPr lang="en-US" altLang="zh-CN" sz="2600" kern="100" dirty="0" smtClean="0">
                <a:latin typeface="Times New Roman" panose="02020603050405020304" charset="0"/>
                <a:ea typeface="微软雅黑" panose="020B0503020204020204" charset="-122"/>
              </a:rPr>
              <a:t>C.				</a:t>
            </a:r>
            <a:r>
              <a:rPr lang="en-US" altLang="zh-CN" sz="2600" kern="100" dirty="0">
                <a:latin typeface="Times New Roman" panose="02020603050405020304" charset="0"/>
                <a:ea typeface="微软雅黑" panose="020B0503020204020204" charset="-122"/>
              </a:rPr>
              <a:t>D.CF</a:t>
            </a:r>
            <a:r>
              <a:rPr lang="en-US" altLang="zh-CN" sz="2600" kern="100" baseline="-25000" dirty="0">
                <a:latin typeface="Times New Roman" panose="02020603050405020304" charset="0"/>
                <a:ea typeface="微软雅黑" panose="020B0503020204020204" charset="-122"/>
              </a:rPr>
              <a:t>2</a:t>
            </a:r>
            <a:r>
              <a:rPr lang="en-US" altLang="zh-CN" sz="2600" kern="100" spc="-80" dirty="0">
                <a:latin typeface="Times New Roman" panose="02020603050405020304" charset="0"/>
                <a:ea typeface="微软雅黑" panose="020B0503020204020204" charset="-122"/>
              </a:rPr>
              <a:t>=</a:t>
            </a:r>
            <a:r>
              <a:rPr lang="en-US" altLang="zh-CN" sz="2600" kern="100" dirty="0">
                <a:latin typeface="Times New Roman" panose="02020603050405020304" charset="0"/>
                <a:ea typeface="微软雅黑" panose="020B0503020204020204" charset="-122"/>
              </a:rPr>
              <a:t>=CF</a:t>
            </a:r>
            <a:r>
              <a:rPr lang="en-US" altLang="zh-CN" sz="2600" kern="100" baseline="-25000" dirty="0">
                <a:latin typeface="Times New Roman" panose="02020603050405020304" charset="0"/>
                <a:ea typeface="微软雅黑" panose="020B0503020204020204" charset="-122"/>
              </a:rPr>
              <a:t>2</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98"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6116" y="3048113"/>
            <a:ext cx="1432915" cy="110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9223548" y="1543108"/>
            <a:ext cx="420370" cy="521970"/>
          </a:xfrm>
          <a:prstGeom prst="rect">
            <a:avLst/>
          </a:prstGeom>
          <a:noFill/>
        </p:spPr>
        <p:txBody>
          <a:bodyPr wrap="none" rtlCol="0">
            <a:spAutoFit/>
          </a:bodyPr>
          <a:lstStyle/>
          <a:p>
            <a:r>
              <a:rPr lang="en-US" altLang="zh-CN" sz="2800" dirty="0">
                <a:solidFill>
                  <a:srgbClr val="FF0000"/>
                </a:solidFill>
                <a:latin typeface="Times New Roman" panose="02020603050405020304" charset="0"/>
                <a:ea typeface="微软雅黑" panose="020B0503020204020204" charset="-122"/>
                <a:cs typeface="Times New Roman" panose="02020603050405020304" charset="0"/>
              </a:rPr>
              <a:t>B</a:t>
            </a:r>
            <a:endParaRPr lang="en-US" altLang="zh-CN" sz="28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1257" y="1406616"/>
            <a:ext cx="11229486" cy="1891665"/>
          </a:xfrm>
          <a:prstGeom prst="rect">
            <a:avLst/>
          </a:prstGeom>
        </p:spPr>
        <p:txBody>
          <a:bodyPr>
            <a:spAutoFit/>
          </a:bodyPr>
          <a:lstStyle/>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5.</a:t>
            </a:r>
            <a:r>
              <a:rPr lang="zh-CN" altLang="zh-CN" sz="2600" kern="100" dirty="0">
                <a:latin typeface="Times New Roman" panose="02020603050405020304" charset="0"/>
                <a:ea typeface="微软雅黑" panose="020B0503020204020204" charset="-122"/>
                <a:cs typeface="Times New Roman" panose="02020603050405020304" charset="0"/>
              </a:rPr>
              <a:t>下列高分子材料属于天然高分子材料的是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聚乙烯塑料</a:t>
            </a:r>
            <a:r>
              <a:rPr lang="en-US" altLang="zh-CN" sz="2600" kern="100" dirty="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B</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麻</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丁苯橡胶</a:t>
            </a:r>
            <a:r>
              <a:rPr lang="en-US" altLang="zh-CN" sz="2600" kern="100" dirty="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charset="0"/>
                <a:ea typeface="微软雅黑" panose="020B0503020204020204" charset="-122"/>
                <a:cs typeface="Courier New" panose="02070309020205020404" pitchFamily="49" charset="0"/>
              </a:rPr>
              <a:t>           D</a:t>
            </a:r>
            <a:r>
              <a:rPr lang="en-US" altLang="zh-CN" sz="2600" kern="100" dirty="0">
                <a:latin typeface="Times New Roman" panose="02020603050405020304" charset="0"/>
                <a:ea typeface="微软雅黑" panose="020B0503020204020204" charset="-122"/>
                <a:cs typeface="Courier New" panose="02070309020205020404" pitchFamily="49" charset="0"/>
              </a:rPr>
              <a:t>.</a:t>
            </a:r>
            <a:r>
              <a:rPr lang="zh-CN" altLang="zh-CN" sz="2600" kern="100" dirty="0">
                <a:latin typeface="Times New Roman" panose="02020603050405020304" charset="0"/>
                <a:ea typeface="微软雅黑" panose="020B0503020204020204" charset="-122"/>
                <a:cs typeface="Times New Roman" panose="02020603050405020304" charset="0"/>
              </a:rPr>
              <a:t>脲醛树脂</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6939626" y="1534795"/>
            <a:ext cx="420370" cy="521970"/>
          </a:xfrm>
          <a:prstGeom prst="rect">
            <a:avLst/>
          </a:prstGeom>
          <a:noFill/>
        </p:spPr>
        <p:txBody>
          <a:bodyPr wrap="none" rtlCol="0">
            <a:spAutoFit/>
          </a:bodyPr>
          <a:lstStyle/>
          <a:p>
            <a:r>
              <a:rPr lang="en-US" altLang="zh-CN" sz="2800">
                <a:solidFill>
                  <a:srgbClr val="FF0000"/>
                </a:solidFill>
                <a:latin typeface="Times New Roman" panose="02020603050405020304" charset="0"/>
                <a:ea typeface="微软雅黑" panose="020B0503020204020204" charset="-122"/>
                <a:cs typeface="Times New Roman" panose="02020603050405020304" charset="0"/>
              </a:rPr>
              <a:t>B</a:t>
            </a:r>
            <a:endParaRPr lang="en-US" altLang="zh-CN" sz="28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78600" y="1512127"/>
            <a:ext cx="11299010" cy="31210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6.</a:t>
            </a:r>
            <a:r>
              <a:rPr lang="zh-CN" altLang="zh-CN" sz="2600" kern="100" dirty="0">
                <a:latin typeface="Times New Roman" panose="02020603050405020304" charset="0"/>
                <a:ea typeface="微软雅黑" panose="020B0503020204020204" charset="-122"/>
                <a:cs typeface="Times New Roman" panose="02020603050405020304" charset="0"/>
              </a:rPr>
              <a:t>下列对乙烯和聚乙烯的描述不正确的是</a:t>
            </a:r>
            <a:r>
              <a:rPr lang="en-US" altLang="zh-CN" sz="2600" kern="100" dirty="0">
                <a:latin typeface="Times New Roman" panose="02020603050405020304" charset="0"/>
                <a:ea typeface="微软雅黑" panose="020B0503020204020204" charset="-122"/>
                <a:cs typeface="Times New Roman" panose="02020603050405020304" charset="0"/>
              </a:rPr>
              <a:t>(      )</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A.</a:t>
            </a:r>
            <a:r>
              <a:rPr lang="zh-CN" altLang="zh-CN" sz="2600" kern="100" dirty="0">
                <a:latin typeface="Times New Roman" panose="02020603050405020304" charset="0"/>
                <a:ea typeface="微软雅黑" panose="020B0503020204020204" charset="-122"/>
                <a:cs typeface="Times New Roman" panose="02020603050405020304" charset="0"/>
              </a:rPr>
              <a:t>乙烯是纯净物，聚乙烯是混合物</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B.</a:t>
            </a:r>
            <a:r>
              <a:rPr lang="zh-CN" altLang="zh-CN" sz="2600" kern="100" dirty="0">
                <a:latin typeface="Times New Roman" panose="02020603050405020304" charset="0"/>
                <a:ea typeface="微软雅黑" panose="020B0503020204020204" charset="-122"/>
                <a:cs typeface="Times New Roman" panose="02020603050405020304" charset="0"/>
              </a:rPr>
              <a:t>乙烯的性质与聚乙烯相同</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C.</a:t>
            </a:r>
            <a:r>
              <a:rPr lang="zh-CN" altLang="zh-CN" sz="2600" kern="100" dirty="0">
                <a:latin typeface="Times New Roman" panose="02020603050405020304" charset="0"/>
                <a:ea typeface="微软雅黑" panose="020B0503020204020204" charset="-122"/>
                <a:cs typeface="Times New Roman" panose="02020603050405020304" charset="0"/>
              </a:rPr>
              <a:t>常温下，乙烯是气体，聚乙烯是固体</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charset="0"/>
                <a:ea typeface="微软雅黑" panose="020B0503020204020204" charset="-122"/>
                <a:cs typeface="Courier New" panose="02070309020205020404" pitchFamily="49" charset="0"/>
              </a:rPr>
              <a:t>D.</a:t>
            </a:r>
            <a:r>
              <a:rPr lang="zh-CN" altLang="zh-CN" sz="2600" kern="100" dirty="0">
                <a:latin typeface="Times New Roman" panose="02020603050405020304" charset="0"/>
                <a:ea typeface="微软雅黑" panose="020B0503020204020204" charset="-122"/>
                <a:cs typeface="Times New Roman" panose="02020603050405020304" charset="0"/>
              </a:rPr>
              <a:t>乙烯可使溴水褪色，而聚乙烯则不能</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文本框 2"/>
          <p:cNvSpPr txBox="1"/>
          <p:nvPr/>
        </p:nvSpPr>
        <p:spPr>
          <a:xfrm>
            <a:off x="6889750" y="1626235"/>
            <a:ext cx="420370" cy="521970"/>
          </a:xfrm>
          <a:prstGeom prst="rect">
            <a:avLst/>
          </a:prstGeom>
          <a:noFill/>
        </p:spPr>
        <p:txBody>
          <a:bodyPr wrap="none" rtlCol="0">
            <a:spAutoFit/>
          </a:bodyPr>
          <a:lstStyle/>
          <a:p>
            <a:r>
              <a:rPr lang="en-US" altLang="zh-CN" sz="2800">
                <a:solidFill>
                  <a:srgbClr val="FF0000"/>
                </a:solidFill>
                <a:latin typeface="Times New Roman" panose="02020603050405020304" charset="0"/>
                <a:ea typeface="微软雅黑" panose="020B0503020204020204" charset="-122"/>
                <a:cs typeface="Times New Roman" panose="02020603050405020304" charset="0"/>
              </a:rPr>
              <a:t>B</a:t>
            </a:r>
            <a:endParaRPr lang="en-US" altLang="zh-CN" sz="28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矩形 1"/>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【课堂练习】</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a:t>
            </a:r>
            <a:r>
              <a:rPr lang="zh-CN" altLang="en-US" sz="2800" b="1" dirty="0">
                <a:solidFill>
                  <a:schemeClr val="tx1"/>
                </a:solidFill>
                <a:latin typeface="Times New Roman" panose="02020603050405020304" charset="0"/>
                <a:ea typeface="微软雅黑" panose="020B0503020204020204" charset="-122"/>
                <a:sym typeface="+mn-ea"/>
              </a:rPr>
              <a:t>学习目标与核心素养</a:t>
            </a:r>
            <a:r>
              <a:rPr lang="zh-CN" altLang="en-US" sz="2800" b="1" dirty="0">
                <a:solidFill>
                  <a:schemeClr val="tx1"/>
                </a:solidFill>
                <a:latin typeface="Times New Roman" panose="02020603050405020304" charset="0"/>
                <a:ea typeface="微软雅黑" panose="020B0503020204020204" charset="-122"/>
              </a:rPr>
              <a:t>】</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矩形 4"/>
          <p:cNvSpPr/>
          <p:nvPr/>
        </p:nvSpPr>
        <p:spPr>
          <a:xfrm>
            <a:off x="501650" y="1246505"/>
            <a:ext cx="11188700" cy="2306955"/>
          </a:xfrm>
          <a:prstGeom prst="rect">
            <a:avLst/>
          </a:prstGeom>
          <a:solidFill>
            <a:schemeClr val="tx2">
              <a:lumMod val="20000"/>
              <a:lumOff val="80000"/>
            </a:schemeClr>
          </a:solidFill>
        </p:spPr>
        <p:txBody>
          <a:bodyPr wrap="square">
            <a:spAutoFit/>
          </a:bodyPr>
          <a:lstStyle/>
          <a:p>
            <a:pPr lvl="0">
              <a:lnSpc>
                <a:spcPct val="150000"/>
              </a:lnSpc>
            </a:pPr>
            <a:r>
              <a:rPr lang="zh-CN" altLang="en-US" sz="2400" b="1" kern="100" dirty="0">
                <a:solidFill>
                  <a:srgbClr val="0000FF"/>
                </a:solidFill>
                <a:latin typeface="Times New Roman" panose="02020603050405020304" charset="0"/>
                <a:ea typeface="微软雅黑" panose="020B0503020204020204" charset="-122"/>
                <a:cs typeface="Times New Roman" panose="02020603050405020304" charset="0"/>
              </a:rPr>
              <a:t>学习目标</a:t>
            </a:r>
            <a:endParaRPr lang="zh-CN" altLang="zh-CN" sz="2400" b="1" kern="100" dirty="0">
              <a:solidFill>
                <a:srgbClr val="0000FF"/>
              </a:solidFill>
              <a:latin typeface="Times New Roman" panose="02020603050405020304" charset="0"/>
              <a:ea typeface="微软雅黑" panose="020B0503020204020204" charset="-122"/>
              <a:cs typeface="Times New Roman" panose="02020603050405020304" charset="0"/>
            </a:endParaRPr>
          </a:p>
          <a:p>
            <a:pPr algn="l">
              <a:lnSpc>
                <a:spcPct val="150000"/>
              </a:lnSpc>
              <a:spcAft>
                <a:spcPts val="0"/>
              </a:spcAft>
            </a:pPr>
            <a:r>
              <a:rPr altLang="zh-CN" sz="2400" b="1" kern="100" dirty="0">
                <a:latin typeface="Times New Roman" panose="02020603050405020304" charset="0"/>
                <a:ea typeface="微软雅黑" panose="020B0503020204020204" charset="-122"/>
                <a:sym typeface="+mn-ea"/>
              </a:rPr>
              <a:t>1</a:t>
            </a:r>
            <a:r>
              <a:rPr lang="zh-CN" sz="2400" b="1" kern="100" dirty="0">
                <a:latin typeface="Times New Roman" panose="02020603050405020304" charset="0"/>
                <a:ea typeface="微软雅黑" panose="020B0503020204020204" charset="-122"/>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了解烃的概念及分类，</a:t>
            </a:r>
            <a:r>
              <a:rPr lang="zh-CN" altLang="zh-CN" sz="2400" b="1" kern="100" dirty="0">
                <a:solidFill>
                  <a:srgbClr val="FF0000"/>
                </a:solidFill>
                <a:latin typeface="Times New Roman" panose="02020603050405020304" charset="0"/>
                <a:ea typeface="微软雅黑" panose="020B0503020204020204" charset="-122"/>
                <a:cs typeface="Times New Roman" panose="02020603050405020304" charset="0"/>
                <a:sym typeface="+mn-ea"/>
              </a:rPr>
              <a:t>掌握烷烃、烯烃、炔烃、芳香烃的组成及结构。</a:t>
            </a:r>
            <a:endParaRPr altLang="zh-CN" sz="2400" b="1" kern="100" dirty="0">
              <a:solidFill>
                <a:srgbClr val="FF0000"/>
              </a:solidFill>
              <a:latin typeface="Times New Roman" panose="02020603050405020304" charset="0"/>
              <a:ea typeface="微软雅黑" panose="020B0503020204020204" charset="-122"/>
              <a:sym typeface="+mn-ea"/>
            </a:endParaRPr>
          </a:p>
          <a:p>
            <a:pPr algn="just">
              <a:lnSpc>
                <a:spcPct val="150000"/>
              </a:lnSpc>
              <a:spcAft>
                <a:spcPts val="0"/>
              </a:spcAft>
            </a:pPr>
            <a:r>
              <a:rPr altLang="zh-CN" sz="2400" b="1" kern="100" dirty="0">
                <a:latin typeface="Times New Roman" panose="02020603050405020304" charset="0"/>
                <a:ea typeface="微软雅黑" panose="020B0503020204020204" charset="-122"/>
                <a:sym typeface="+mn-ea"/>
              </a:rPr>
              <a:t>2</a:t>
            </a:r>
            <a:r>
              <a:rPr lang="zh-CN" sz="2400" b="1" kern="100" dirty="0">
                <a:latin typeface="Times New Roman" panose="02020603050405020304" charset="0"/>
                <a:ea typeface="微软雅黑" panose="020B0503020204020204" charset="-122"/>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初步认识有机高分子材料的组成、性能，了解塑料、合成橡胶、</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合成纤维</a:t>
            </a:r>
            <a:endParaRPr lang="en-US" altLang="zh-CN" sz="2400" kern="100" dirty="0" smtClean="0">
              <a:latin typeface="Times New Roman" panose="02020603050405020304" charset="0"/>
              <a:ea typeface="微软雅黑" panose="020B0503020204020204" charset="-122"/>
              <a:cs typeface="Times New Roman" panose="02020603050405020304" charset="0"/>
            </a:endParaRPr>
          </a:p>
          <a:p>
            <a:pPr algn="just">
              <a:lnSpc>
                <a:spcPct val="150000"/>
              </a:lnSpc>
              <a:spcAft>
                <a:spcPts val="0"/>
              </a:spcAft>
            </a:pPr>
            <a:r>
              <a:rPr lang="en-US" altLang="zh-CN" sz="2400" kern="100" dirty="0">
                <a:latin typeface="Times New Roman" panose="02020603050405020304" charset="0"/>
                <a:ea typeface="微软雅黑" panose="020B0503020204020204" charset="-122"/>
                <a:cs typeface="Times New Roman" panose="02020603050405020304" charset="0"/>
                <a:sym typeface="+mn-ea"/>
              </a:rPr>
              <a:t> </a:t>
            </a:r>
            <a:r>
              <a:rPr lang="en-US" altLang="zh-CN" sz="2400" kern="100" dirty="0" smtClean="0">
                <a:latin typeface="Times New Roman" panose="02020603050405020304" charset="0"/>
                <a:ea typeface="微软雅黑" panose="020B0503020204020204" charset="-122"/>
                <a:cs typeface="Times New Roman" panose="02020603050405020304" charset="0"/>
                <a:sym typeface="+mn-ea"/>
              </a:rPr>
              <a:t>  </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的</a:t>
            </a:r>
            <a:r>
              <a:rPr lang="zh-CN" altLang="zh-CN" sz="2400" kern="100" dirty="0">
                <a:latin typeface="Times New Roman" panose="02020603050405020304" charset="0"/>
                <a:ea typeface="微软雅黑" panose="020B0503020204020204" charset="-122"/>
                <a:cs typeface="Times New Roman" panose="02020603050405020304" charset="0"/>
                <a:sym typeface="+mn-ea"/>
              </a:rPr>
              <a:t>性能及在生活生产中的应用</a:t>
            </a:r>
            <a:r>
              <a:rPr altLang="zh-CN" sz="2400" b="1" kern="100" dirty="0">
                <a:solidFill>
                  <a:srgbClr val="FF0000"/>
                </a:solidFill>
                <a:latin typeface="Times New Roman" panose="02020603050405020304" charset="0"/>
                <a:ea typeface="微软雅黑" panose="020B0503020204020204" charset="-122"/>
                <a:sym typeface="+mn-ea"/>
              </a:rPr>
              <a:t>。</a:t>
            </a:r>
            <a:endParaRPr altLang="zh-CN" sz="2400" b="1" kern="100" dirty="0">
              <a:solidFill>
                <a:srgbClr val="FF0000"/>
              </a:solidFill>
              <a:latin typeface="Times New Roman" panose="02020603050405020304" charset="0"/>
              <a:ea typeface="微软雅黑" panose="020B0503020204020204" charset="-122"/>
              <a:sym typeface="+mn-ea"/>
            </a:endParaRPr>
          </a:p>
        </p:txBody>
      </p:sp>
      <p:sp>
        <p:nvSpPr>
          <p:cNvPr id="36" name="矩形 35"/>
          <p:cNvSpPr/>
          <p:nvPr/>
        </p:nvSpPr>
        <p:spPr>
          <a:xfrm>
            <a:off x="501650" y="3825875"/>
            <a:ext cx="11188700" cy="2306955"/>
          </a:xfrm>
          <a:prstGeom prst="rect">
            <a:avLst/>
          </a:prstGeom>
          <a:solidFill>
            <a:schemeClr val="tx2">
              <a:lumMod val="20000"/>
              <a:lumOff val="80000"/>
            </a:schemeClr>
          </a:solidFill>
        </p:spPr>
        <p:txBody>
          <a:bodyPr wrap="square">
            <a:spAutoFit/>
          </a:bodyPr>
          <a:lstStyle/>
          <a:p>
            <a:pPr algn="just">
              <a:lnSpc>
                <a:spcPct val="150000"/>
              </a:lnSpc>
              <a:spcAft>
                <a:spcPts val="0"/>
              </a:spcAft>
              <a:tabLst>
                <a:tab pos="2933700" algn="l"/>
              </a:tabLst>
            </a:pPr>
            <a:r>
              <a:rPr lang="en-US" altLang="zh-CN" sz="2400" b="1" kern="100" dirty="0">
                <a:solidFill>
                  <a:srgbClr val="0000FF"/>
                </a:solidFill>
                <a:latin typeface="Times New Roman" panose="02020603050405020304" charset="0"/>
                <a:ea typeface="微软雅黑" panose="020B0503020204020204" charset="-122"/>
                <a:cs typeface="Times New Roman" panose="02020603050405020304" charset="0"/>
                <a:sym typeface="+mn-ea"/>
              </a:rPr>
              <a:t> </a:t>
            </a:r>
            <a:r>
              <a:rPr lang="zh-CN" altLang="en-US" sz="2400" b="1" kern="100" dirty="0">
                <a:solidFill>
                  <a:srgbClr val="0000FF"/>
                </a:solidFill>
                <a:latin typeface="Times New Roman" panose="02020603050405020304" charset="0"/>
                <a:ea typeface="微软雅黑" panose="020B0503020204020204" charset="-122"/>
                <a:cs typeface="Times New Roman" panose="02020603050405020304" charset="0"/>
                <a:sym typeface="+mn-ea"/>
              </a:rPr>
              <a:t>核心素养</a:t>
            </a:r>
            <a:endParaRPr lang="en-US" altLang="zh-CN" sz="2400" b="1" kern="100" dirty="0" smtClean="0">
              <a:latin typeface="Times New Roman" panose="02020603050405020304" charset="0"/>
              <a:ea typeface="微软雅黑" panose="020B0503020204020204" charset="-122"/>
              <a:cs typeface="Times New Roman" panose="02020603050405020304" charset="0"/>
            </a:endParaRPr>
          </a:p>
          <a:p>
            <a:pPr algn="just">
              <a:lnSpc>
                <a:spcPct val="150000"/>
              </a:lnSpc>
              <a:spcAft>
                <a:spcPts val="0"/>
              </a:spcAft>
            </a:pPr>
            <a:r>
              <a:rPr sz="2400" b="1" kern="100" dirty="0">
                <a:solidFill>
                  <a:schemeClr val="tx1"/>
                </a:solidFill>
                <a:latin typeface="Times New Roman" panose="02020603050405020304" charset="0"/>
                <a:ea typeface="微软雅黑" panose="020B0503020204020204" charset="-122"/>
                <a:sym typeface="+mn-ea"/>
              </a:rPr>
              <a:t>1</a:t>
            </a:r>
            <a:r>
              <a:rPr lang="zh-CN" sz="2400" b="1" kern="100" dirty="0">
                <a:solidFill>
                  <a:schemeClr val="tx1"/>
                </a:solidFill>
                <a:latin typeface="Times New Roman" panose="02020603050405020304" charset="0"/>
                <a:ea typeface="微软雅黑" panose="020B0503020204020204" charset="-122"/>
                <a:sym typeface="+mn-ea"/>
              </a:rPr>
              <a:t>、</a:t>
            </a:r>
            <a:r>
              <a:rPr lang="zh-CN" altLang="zh-CN" sz="2400" b="1" kern="100" dirty="0">
                <a:solidFill>
                  <a:schemeClr val="tx1"/>
                </a:solidFill>
                <a:latin typeface="Times New Roman" panose="02020603050405020304" charset="0"/>
                <a:ea typeface="微软雅黑" panose="020B0503020204020204" charset="-122"/>
                <a:cs typeface="Times New Roman" panose="02020603050405020304" charset="0"/>
                <a:sym typeface="+mn-ea"/>
              </a:rPr>
              <a:t>证据推理与</a:t>
            </a:r>
            <a:r>
              <a:rPr lang="zh-CN" altLang="zh-CN" sz="2400" b="1" kern="100" dirty="0" smtClean="0">
                <a:solidFill>
                  <a:schemeClr val="tx1"/>
                </a:solidFill>
                <a:latin typeface="Times New Roman" panose="02020603050405020304" charset="0"/>
                <a:ea typeface="微软雅黑" panose="020B0503020204020204" charset="-122"/>
                <a:cs typeface="Times New Roman" panose="02020603050405020304" charset="0"/>
                <a:sym typeface="+mn-ea"/>
              </a:rPr>
              <a:t>模型认知：</a:t>
            </a:r>
            <a:r>
              <a:rPr lang="zh-CN" altLang="zh-CN" sz="2400" kern="100" dirty="0">
                <a:solidFill>
                  <a:schemeClr val="tx1"/>
                </a:solidFill>
                <a:latin typeface="Times New Roman" panose="02020603050405020304" charset="0"/>
                <a:ea typeface="微软雅黑" panose="020B0503020204020204" charset="-122"/>
                <a:cs typeface="Times New Roman" panose="02020603050405020304" charset="0"/>
                <a:sym typeface="+mn-ea"/>
              </a:rPr>
              <a:t>了解烃的概念及分类，了解常见烃的组成及结构</a:t>
            </a:r>
            <a:endParaRPr lang="zh-CN" altLang="zh-CN" sz="2400" kern="100" dirty="0">
              <a:solidFill>
                <a:schemeClr val="tx1"/>
              </a:solidFill>
              <a:latin typeface="Times New Roman" panose="02020603050405020304" charset="0"/>
              <a:ea typeface="微软雅黑" panose="020B0503020204020204" charset="-122"/>
              <a:cs typeface="Times New Roman" panose="02020603050405020304" charset="0"/>
              <a:sym typeface="+mn-ea"/>
            </a:endParaRPr>
          </a:p>
          <a:p>
            <a:pPr algn="just">
              <a:lnSpc>
                <a:spcPct val="150000"/>
              </a:lnSpc>
              <a:spcAft>
                <a:spcPts val="0"/>
              </a:spcAft>
            </a:pPr>
            <a:r>
              <a:rPr sz="2400" b="1" kern="100" dirty="0" smtClean="0">
                <a:solidFill>
                  <a:schemeClr val="tx1"/>
                </a:solidFill>
                <a:latin typeface="Times New Roman" panose="02020603050405020304" charset="0"/>
                <a:ea typeface="微软雅黑" panose="020B0503020204020204" charset="-122"/>
                <a:sym typeface="+mn-ea"/>
              </a:rPr>
              <a:t>2</a:t>
            </a:r>
            <a:r>
              <a:rPr lang="zh-CN" sz="2400" b="1" kern="100" dirty="0">
                <a:solidFill>
                  <a:schemeClr val="tx1"/>
                </a:solidFill>
                <a:latin typeface="Times New Roman" panose="02020603050405020304" charset="0"/>
                <a:ea typeface="微软雅黑" panose="020B0503020204020204" charset="-122"/>
                <a:sym typeface="+mn-ea"/>
              </a:rPr>
              <a:t>、科学态度</a:t>
            </a:r>
            <a:r>
              <a:rPr lang="zh-CN" altLang="zh-CN" sz="2400" b="1" kern="100" dirty="0">
                <a:solidFill>
                  <a:schemeClr val="tx1"/>
                </a:solidFill>
                <a:latin typeface="Times New Roman" panose="02020603050405020304" charset="0"/>
                <a:ea typeface="微软雅黑" panose="020B0503020204020204" charset="-122"/>
                <a:cs typeface="Times New Roman" panose="02020603050405020304" charset="0"/>
                <a:sym typeface="+mn-ea"/>
              </a:rPr>
              <a:t>与社会责任</a:t>
            </a:r>
            <a:r>
              <a:rPr sz="2400" b="1" kern="100" dirty="0">
                <a:solidFill>
                  <a:schemeClr val="tx1"/>
                </a:solidFill>
                <a:latin typeface="Times New Roman" panose="02020603050405020304" charset="0"/>
                <a:ea typeface="微软雅黑" panose="020B0503020204020204" charset="-122"/>
                <a:sym typeface="+mn-ea"/>
              </a:rPr>
              <a:t>：</a:t>
            </a:r>
            <a:r>
              <a:rPr lang="zh-CN" altLang="zh-CN" sz="2400" kern="100" dirty="0">
                <a:latin typeface="Times New Roman" panose="02020603050405020304" charset="0"/>
                <a:ea typeface="微软雅黑" panose="020B0503020204020204" charset="-122"/>
                <a:cs typeface="Times New Roman" panose="02020603050405020304" charset="0"/>
                <a:sym typeface="+mn-ea"/>
              </a:rPr>
              <a:t>初步认识有机高分子材料的组成、性能，了解塑料、合成橡胶、</a:t>
            </a:r>
            <a:r>
              <a:rPr lang="zh-CN" altLang="zh-CN" sz="2400" kern="100" dirty="0" smtClean="0">
                <a:latin typeface="Times New Roman" panose="02020603050405020304" charset="0"/>
                <a:ea typeface="微软雅黑" panose="020B0503020204020204" charset="-122"/>
                <a:cs typeface="Times New Roman" panose="02020603050405020304" charset="0"/>
                <a:sym typeface="+mn-ea"/>
              </a:rPr>
              <a:t>合成纤维的</a:t>
            </a:r>
            <a:r>
              <a:rPr lang="zh-CN" altLang="zh-CN" sz="2400" kern="100" dirty="0">
                <a:latin typeface="Times New Roman" panose="02020603050405020304" charset="0"/>
                <a:ea typeface="微软雅黑" panose="020B0503020204020204" charset="-122"/>
                <a:cs typeface="Times New Roman" panose="02020603050405020304" charset="0"/>
                <a:sym typeface="+mn-ea"/>
              </a:rPr>
              <a:t>性能及在生活生产中的应用</a:t>
            </a:r>
            <a:endParaRPr sz="2400" b="1" kern="100" dirty="0">
              <a:latin typeface="Times New Roman" panose="02020603050405020304" charset="0"/>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71223" y="193251"/>
            <a:ext cx="2125848" cy="368300"/>
          </a:xfrm>
          <a:prstGeom prst="rect">
            <a:avLst/>
          </a:prstGeom>
          <a:noFill/>
        </p:spPr>
        <p:txBody>
          <a:bodyPr wrap="square" rtlCol="0">
            <a:spAutoFit/>
          </a:bodyPr>
          <a:lstStyle/>
          <a:p>
            <a:r>
              <a:rPr lang="zh-CN" altLang="en-US" b="1" dirty="0">
                <a:solidFill>
                  <a:schemeClr val="accent1"/>
                </a:solidFill>
              </a:rPr>
              <a:t>人教版</a:t>
            </a:r>
            <a:r>
              <a:rPr lang="zh-CN" altLang="en-US" b="1" dirty="0" smtClean="0">
                <a:solidFill>
                  <a:schemeClr val="accent1"/>
                </a:solidFill>
              </a:rPr>
              <a:t>必修第二册</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rcRect t="8646" b="9222"/>
          <a:stretch>
            <a:fillRect/>
          </a:stretch>
        </p:blipFill>
        <p:spPr>
          <a:xfrm>
            <a:off x="7198995" y="3931920"/>
            <a:ext cx="4762500" cy="2714625"/>
          </a:xfrm>
          <a:prstGeom prst="rect">
            <a:avLst/>
          </a:prstGeom>
        </p:spPr>
      </p:pic>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【引入】</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文本框 4"/>
          <p:cNvSpPr txBox="1"/>
          <p:nvPr/>
        </p:nvSpPr>
        <p:spPr>
          <a:xfrm>
            <a:off x="407670" y="797560"/>
            <a:ext cx="6644640" cy="5846445"/>
          </a:xfrm>
          <a:prstGeom prst="rect">
            <a:avLst/>
          </a:prstGeom>
          <a:solidFill>
            <a:schemeClr val="accent1">
              <a:lumMod val="40000"/>
              <a:lumOff val="60000"/>
            </a:schemeClr>
          </a:solidFill>
        </p:spPr>
        <p:txBody>
          <a:bodyPr wrap="square" rtlCol="0">
            <a:spAutoFit/>
          </a:bodyPr>
          <a:lstStyle/>
          <a:p>
            <a:pPr>
              <a:lnSpc>
                <a:spcPct val="130000"/>
              </a:lnSpc>
            </a:pPr>
            <a:r>
              <a:rPr lang="en-US" altLang="zh-CN" sz="2400">
                <a:latin typeface="Times New Roman" panose="02020603050405020304" charset="0"/>
                <a:ea typeface="微软雅黑" panose="020B0503020204020204" charset="-122"/>
              </a:rPr>
              <a:t>       </a:t>
            </a:r>
            <a:r>
              <a:rPr lang="zh-CN" altLang="en-US" sz="2400">
                <a:latin typeface="Times New Roman" panose="02020603050405020304" charset="0"/>
                <a:ea typeface="微软雅黑" panose="020B0503020204020204" charset="-122"/>
              </a:rPr>
              <a:t>碳在地壳中的含量很低，但是含有碳元素的有机化合物却分布极广。</a:t>
            </a:r>
            <a:r>
              <a:rPr lang="zh-CN" altLang="en-US" sz="2400">
                <a:latin typeface="Times New Roman" panose="02020603050405020304" charset="0"/>
                <a:ea typeface="微软雅黑" panose="020B0503020204020204" charset="-122"/>
                <a:sym typeface="+mn-ea"/>
              </a:rPr>
              <a:t>与无机化合物相比，有机化合物的组成元素并不复杂，但化合物数量众多，性质各异。</a:t>
            </a:r>
            <a:r>
              <a:rPr lang="zh-CN" altLang="en-US" sz="2400">
                <a:latin typeface="Times New Roman" panose="02020603050405020304" charset="0"/>
                <a:ea typeface="微软雅黑" panose="020B0503020204020204" charset="-122"/>
              </a:rPr>
              <a:t>有机化合物不仅构成了生机勃勃的生命世界，也是燃料、材料、食品和药物的主要来源。</a:t>
            </a:r>
            <a:r>
              <a:rPr lang="zh-CN" altLang="en-US" sz="2400" b="1">
                <a:solidFill>
                  <a:srgbClr val="FF0000"/>
                </a:solidFill>
                <a:latin typeface="Times New Roman" panose="02020603050405020304" charset="0"/>
                <a:ea typeface="微软雅黑" panose="020B0503020204020204" charset="-122"/>
              </a:rPr>
              <a:t>那么我们如何有规律的种类繁多的有机物呢？</a:t>
            </a:r>
            <a:endParaRPr lang="zh-CN" altLang="en-US" sz="2400" b="1">
              <a:solidFill>
                <a:srgbClr val="FF0000"/>
              </a:solidFill>
              <a:latin typeface="Times New Roman" panose="02020603050405020304" charset="0"/>
              <a:ea typeface="微软雅黑" panose="020B0503020204020204" charset="-122"/>
            </a:endParaRPr>
          </a:p>
          <a:p>
            <a:pPr>
              <a:lnSpc>
                <a:spcPct val="130000"/>
              </a:lnSpc>
            </a:pPr>
            <a:r>
              <a:rPr lang="zh-CN" altLang="en-US" sz="2400">
                <a:latin typeface="Times New Roman" panose="02020603050405020304" charset="0"/>
                <a:ea typeface="微软雅黑" panose="020B0503020204020204" charset="-122"/>
              </a:rPr>
              <a:t>       对有机化合物的研究，</a:t>
            </a:r>
            <a:r>
              <a:rPr lang="zh-CN" altLang="en-US" sz="2400" b="1">
                <a:solidFill>
                  <a:srgbClr val="FF0000"/>
                </a:solidFill>
                <a:latin typeface="Times New Roman" panose="02020603050405020304" charset="0"/>
                <a:ea typeface="微软雅黑" panose="020B0503020204020204" charset="-122"/>
              </a:rPr>
              <a:t>需要在了解碳原子成键规律的基础上，认识有机化合物的分子结构，以及决定其分类</a:t>
            </a:r>
            <a:r>
              <a:rPr lang="zh-CN" altLang="en-US" sz="2400">
                <a:latin typeface="Times New Roman" panose="02020603050405020304" charset="0"/>
                <a:ea typeface="微软雅黑" panose="020B0503020204020204" charset="-122"/>
              </a:rPr>
              <a:t>与性质的特征基团，进而认识有机化学反应，实现有机化合物之间的转化，合成新的物质。</a:t>
            </a:r>
            <a:endParaRPr lang="zh-CN" altLang="en-US" sz="2400">
              <a:latin typeface="Times New Roman" panose="02020603050405020304" charset="0"/>
              <a:ea typeface="微软雅黑" panose="020B0503020204020204" charset="-122"/>
            </a:endParaRPr>
          </a:p>
        </p:txBody>
      </p:sp>
      <p:pic>
        <p:nvPicPr>
          <p:cNvPr id="6" name="图片 5"/>
          <p:cNvPicPr>
            <a:picLocks noChangeAspect="1"/>
          </p:cNvPicPr>
          <p:nvPr/>
        </p:nvPicPr>
        <p:blipFill>
          <a:blip r:embed="rId2"/>
          <a:srcRect t="8533" b="8000"/>
          <a:stretch>
            <a:fillRect/>
          </a:stretch>
        </p:blipFill>
        <p:spPr>
          <a:xfrm>
            <a:off x="7198995" y="797560"/>
            <a:ext cx="4762500" cy="2981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9890" y="880745"/>
            <a:ext cx="2116455" cy="5207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en-US" altLang="zh-CN" sz="2600" b="1" kern="100" dirty="0">
                <a:solidFill>
                  <a:srgbClr val="0606D7"/>
                </a:solidFill>
                <a:latin typeface="+mj-ea"/>
                <a:ea typeface="+mj-ea"/>
                <a:cs typeface="Courier New" panose="02070309020205020404" pitchFamily="49" charset="0"/>
              </a:rPr>
              <a:t>1.</a:t>
            </a:r>
            <a:r>
              <a:rPr lang="zh-CN" altLang="zh-CN" sz="2600" b="1" kern="100" dirty="0">
                <a:solidFill>
                  <a:srgbClr val="0606D7"/>
                </a:solidFill>
                <a:latin typeface="Times New Roman" panose="02020603050405020304" charset="0"/>
                <a:ea typeface="微软雅黑" panose="020B0503020204020204" charset="-122"/>
                <a:cs typeface="Times New Roman" panose="02020603050405020304" charset="0"/>
              </a:rPr>
              <a:t>烃的概念</a:t>
            </a:r>
            <a:endParaRPr lang="zh-CN" altLang="zh-CN" sz="2600" b="1" kern="100" dirty="0">
              <a:solidFill>
                <a:srgbClr val="0606D7"/>
              </a:solidFill>
              <a:effectLst/>
              <a:latin typeface="Times New Roman" panose="02020603050405020304" charset="0"/>
              <a:ea typeface="微软雅黑" panose="020B0503020204020204" charset="-122"/>
              <a:cs typeface="Times New Roman" panose="02020603050405020304" charset="0"/>
            </a:endParaRPr>
          </a:p>
        </p:txBody>
      </p:sp>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一、烃</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矩形 4"/>
          <p:cNvSpPr/>
          <p:nvPr/>
        </p:nvSpPr>
        <p:spPr>
          <a:xfrm>
            <a:off x="1132840" y="1655445"/>
            <a:ext cx="9602470" cy="5207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zh-CN" altLang="zh-CN" sz="2600" kern="100" dirty="0">
                <a:latin typeface="Times New Roman" panose="02020603050405020304" charset="0"/>
                <a:ea typeface="微软雅黑" panose="020B0503020204020204" charset="-122"/>
                <a:cs typeface="Times New Roman" panose="02020603050405020304" charset="0"/>
              </a:rPr>
              <a:t>仅</a:t>
            </a:r>
            <a:r>
              <a:rPr lang="zh-CN" altLang="zh-CN" sz="2600" kern="100" dirty="0" smtClean="0">
                <a:latin typeface="Times New Roman" panose="02020603050405020304" charset="0"/>
                <a:ea typeface="微软雅黑" panose="020B0503020204020204" charset="-122"/>
                <a:cs typeface="Times New Roman" panose="02020603050405020304" charset="0"/>
              </a:rPr>
              <a:t>含</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两种</a:t>
            </a:r>
            <a:r>
              <a:rPr lang="zh-CN" altLang="zh-CN" sz="2600" kern="100" dirty="0">
                <a:latin typeface="Times New Roman" panose="02020603050405020304" charset="0"/>
                <a:ea typeface="微软雅黑" panose="020B0503020204020204" charset="-122"/>
                <a:cs typeface="Times New Roman" panose="02020603050405020304" charset="0"/>
              </a:rPr>
              <a:t>元素的有机化合物称为</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碳氢化合物</a:t>
            </a:r>
            <a:r>
              <a:rPr lang="zh-CN" altLang="zh-CN" sz="2600" kern="100" dirty="0">
                <a:latin typeface="Times New Roman" panose="02020603050405020304" charset="0"/>
                <a:ea typeface="微软雅黑" panose="020B0503020204020204" charset="-122"/>
                <a:cs typeface="Times New Roman" panose="02020603050405020304" charset="0"/>
              </a:rPr>
              <a:t>，也称为</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烃</a:t>
            </a:r>
            <a:r>
              <a:rPr lang="zh-CN" altLang="zh-CN" sz="2600" kern="100" dirty="0">
                <a:latin typeface="Times New Roman" panose="02020603050405020304" charset="0"/>
                <a:ea typeface="微软雅黑" panose="020B0503020204020204" charset="-122"/>
                <a:cs typeface="Times New Roman" panose="02020603050405020304"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917449" y="1632442"/>
            <a:ext cx="5130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碳</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 name="矩形 6"/>
          <p:cNvSpPr/>
          <p:nvPr/>
        </p:nvSpPr>
        <p:spPr>
          <a:xfrm>
            <a:off x="2792344" y="1626712"/>
            <a:ext cx="513080" cy="491490"/>
          </a:xfrm>
          <a:prstGeom prst="rect">
            <a:avLst/>
          </a:prstGeom>
        </p:spPr>
        <p:txBody>
          <a:bodyPr wrap="non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氢</a:t>
            </a:r>
            <a:endPar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8" name="矩形 7"/>
          <p:cNvSpPr/>
          <p:nvPr/>
        </p:nvSpPr>
        <p:spPr>
          <a:xfrm>
            <a:off x="613652" y="2887355"/>
            <a:ext cx="10964697" cy="1891665"/>
          </a:xfrm>
          <a:prstGeom prst="rect">
            <a:avLst/>
          </a:prstGeom>
          <a:solidFill>
            <a:schemeClr val="accent1">
              <a:lumMod val="40000"/>
              <a:lumOff val="6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0"/>
              </a:spcAft>
            </a:pP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烷烃：</a:t>
            </a:r>
            <a:r>
              <a:rPr lang="zh-CN" altLang="zh-CN" sz="2600" kern="100" dirty="0">
                <a:latin typeface="Times New Roman" panose="02020603050405020304" charset="0"/>
                <a:ea typeface="微软雅黑" panose="020B0503020204020204" charset="-122"/>
                <a:cs typeface="Times New Roman" panose="02020603050405020304" charset="0"/>
              </a:rPr>
              <a:t>只</a:t>
            </a:r>
            <a:r>
              <a:rPr lang="zh-CN" altLang="zh-CN" sz="2600" kern="100" dirty="0" smtClean="0">
                <a:latin typeface="Times New Roman" panose="02020603050405020304" charset="0"/>
                <a:ea typeface="微软雅黑" panose="020B0503020204020204" charset="-122"/>
                <a:cs typeface="Times New Roman" panose="02020603050405020304" charset="0"/>
              </a:rPr>
              <a:t>含</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和</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两种</a:t>
            </a:r>
            <a:r>
              <a:rPr lang="zh-CN" altLang="zh-CN" sz="2600" kern="100" dirty="0">
                <a:latin typeface="Times New Roman" panose="02020603050405020304" charset="0"/>
                <a:ea typeface="微软雅黑" panose="020B0503020204020204" charset="-122"/>
                <a:cs typeface="Times New Roman" panose="02020603050405020304" charset="0"/>
              </a:rPr>
              <a:t>元素，分子中的碳原子之间都</a:t>
            </a:r>
            <a:r>
              <a:rPr lang="zh-CN" altLang="zh-CN" sz="2600" kern="100" dirty="0" smtClean="0">
                <a:latin typeface="Times New Roman" panose="02020603050405020304" charset="0"/>
                <a:ea typeface="微软雅黑" panose="020B0503020204020204" charset="-122"/>
                <a:cs typeface="Times New Roman" panose="02020603050405020304" charset="0"/>
              </a:rPr>
              <a:t>以</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结合</a:t>
            </a:r>
            <a:r>
              <a:rPr lang="zh-CN" altLang="zh-CN" sz="2600" kern="100" dirty="0">
                <a:latin typeface="Times New Roman" panose="02020603050405020304" charset="0"/>
                <a:ea typeface="微软雅黑" panose="020B0503020204020204" charset="-122"/>
                <a:cs typeface="Times New Roman" panose="02020603050405020304" charset="0"/>
              </a:rPr>
              <a:t>，碳原子的剩余价键均</a:t>
            </a:r>
            <a:r>
              <a:rPr lang="zh-CN" altLang="zh-CN" sz="2600" kern="100" dirty="0" smtClean="0">
                <a:latin typeface="Times New Roman" panose="02020603050405020304" charset="0"/>
                <a:ea typeface="微软雅黑" panose="020B0503020204020204" charset="-122"/>
                <a:cs typeface="Times New Roman" panose="02020603050405020304" charset="0"/>
              </a:rPr>
              <a:t>与</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结合</a:t>
            </a:r>
            <a:r>
              <a:rPr lang="zh-CN" altLang="zh-CN" sz="2600" kern="100" dirty="0">
                <a:latin typeface="Times New Roman" panose="02020603050405020304" charset="0"/>
                <a:ea typeface="微软雅黑" panose="020B0503020204020204" charset="-122"/>
                <a:cs typeface="Times New Roman" panose="02020603050405020304" charset="0"/>
              </a:rPr>
              <a:t>，使碳原子的化合价都达到</a:t>
            </a:r>
            <a:r>
              <a:rPr lang="en-US" altLang="zh-CN" sz="2600" kern="100" dirty="0" smtClean="0">
                <a:latin typeface="宋体" panose="02010600030101010101" pitchFamily="2" charset="-122"/>
                <a:ea typeface="微软雅黑" panose="020B0503020204020204" charset="-122"/>
                <a:cs typeface="Times New Roman" panose="02020603050405020304" charset="0"/>
              </a:rPr>
              <a:t>“</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en-US" altLang="zh-CN" sz="2600" kern="100" dirty="0" smtClean="0">
                <a:latin typeface="宋体" panose="02010600030101010101" pitchFamily="2" charset="-122"/>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，这样的一类有机化合物</a:t>
            </a:r>
            <a:r>
              <a:rPr lang="zh-CN" altLang="zh-CN" sz="2600" kern="100" dirty="0" smtClean="0">
                <a:latin typeface="Times New Roman" panose="02020603050405020304" charset="0"/>
                <a:ea typeface="微软雅黑" panose="020B0503020204020204" charset="-122"/>
                <a:cs typeface="Times New Roman" panose="02020603050405020304" charset="0"/>
              </a:rPr>
              <a:t>称为</a:t>
            </a:r>
            <a:r>
              <a:rPr lang="en-US" altLang="zh-CN" sz="2600" u="sng" kern="100" dirty="0" smtClean="0">
                <a:latin typeface="Times New Roman" panose="02020603050405020304" charset="0"/>
                <a:ea typeface="微软雅黑" panose="020B0503020204020204" charset="-122"/>
                <a:cs typeface="Times New Roman" panose="02020603050405020304" charset="0"/>
              </a:rPr>
              <a:t>              </a:t>
            </a:r>
            <a:r>
              <a:rPr lang="zh-CN" altLang="zh-CN" sz="2600" kern="100" dirty="0" smtClean="0">
                <a:latin typeface="Times New Roman" panose="02020603050405020304" charset="0"/>
                <a:ea typeface="微软雅黑" panose="020B0503020204020204" charset="-122"/>
                <a:cs typeface="Times New Roman" panose="02020603050405020304" charset="0"/>
              </a:rPr>
              <a:t>，</a:t>
            </a:r>
            <a:r>
              <a:rPr lang="zh-CN" altLang="zh-CN" sz="2600" kern="100" dirty="0">
                <a:latin typeface="Times New Roman" panose="02020603050405020304" charset="0"/>
                <a:ea typeface="微软雅黑" panose="020B0503020204020204" charset="-122"/>
                <a:cs typeface="Times New Roman" panose="02020603050405020304" charset="0"/>
              </a:rPr>
              <a:t>也称为</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烷烃。</a:t>
            </a:r>
            <a:endParaRPr lang="zh-CN" altLang="zh-CN" sz="2600" b="1" kern="100" dirty="0" smtClean="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9" name="矩形 8"/>
          <p:cNvSpPr/>
          <p:nvPr/>
        </p:nvSpPr>
        <p:spPr>
          <a:xfrm>
            <a:off x="2327995" y="2974582"/>
            <a:ext cx="518091"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碳</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2" name="矩形 11"/>
          <p:cNvSpPr/>
          <p:nvPr/>
        </p:nvSpPr>
        <p:spPr>
          <a:xfrm>
            <a:off x="3159006" y="2986042"/>
            <a:ext cx="518091"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氢</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3" name="矩形 12"/>
          <p:cNvSpPr/>
          <p:nvPr/>
        </p:nvSpPr>
        <p:spPr>
          <a:xfrm>
            <a:off x="8958364" y="2966992"/>
            <a:ext cx="851515"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单键</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4" name="矩形 13"/>
          <p:cNvSpPr/>
          <p:nvPr/>
        </p:nvSpPr>
        <p:spPr>
          <a:xfrm>
            <a:off x="3307532" y="3569583"/>
            <a:ext cx="1184940"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氢原子</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5" name="矩形 14"/>
          <p:cNvSpPr/>
          <p:nvPr/>
        </p:nvSpPr>
        <p:spPr>
          <a:xfrm>
            <a:off x="9349865" y="3560588"/>
            <a:ext cx="851515"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饱和</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6" name="矩形 15"/>
          <p:cNvSpPr/>
          <p:nvPr/>
        </p:nvSpPr>
        <p:spPr>
          <a:xfrm>
            <a:off x="4000133" y="4153125"/>
            <a:ext cx="1184940" cy="49244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rPr>
              <a:t>饱和烃</a:t>
            </a:r>
            <a:endParaRPr lang="zh-CN"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11" name="矩形 10"/>
          <p:cNvSpPr/>
          <p:nvPr/>
        </p:nvSpPr>
        <p:spPr>
          <a:xfrm>
            <a:off x="454660" y="2290445"/>
            <a:ext cx="4730115" cy="5207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zh-CN" altLang="zh-CN" sz="2600" b="1" kern="100" dirty="0">
                <a:solidFill>
                  <a:srgbClr val="0606D7"/>
                </a:solidFill>
                <a:latin typeface="Times New Roman" panose="02020603050405020304" charset="0"/>
                <a:ea typeface="微软雅黑" panose="020B0503020204020204" charset="-122"/>
                <a:cs typeface="Times New Roman" panose="02020603050405020304" charset="0"/>
              </a:rPr>
              <a:t>2.烷烃、烯烃、炔烃、芳香烃</a:t>
            </a:r>
            <a:endParaRPr lang="zh-CN" altLang="zh-CN" sz="2600" b="1" kern="100" dirty="0">
              <a:solidFill>
                <a:srgbClr val="0606D7"/>
              </a:solidFill>
              <a:latin typeface="Times New Roman" panose="02020603050405020304" charset="0"/>
              <a:ea typeface="微软雅黑" panose="020B0503020204020204" charset="-122"/>
              <a:cs typeface="Times New Roman" panose="02020603050405020304" charset="0"/>
            </a:endParaRPr>
          </a:p>
        </p:txBody>
      </p:sp>
      <p:sp>
        <p:nvSpPr>
          <p:cNvPr id="17" name="矩形 16"/>
          <p:cNvSpPr/>
          <p:nvPr/>
        </p:nvSpPr>
        <p:spPr>
          <a:xfrm>
            <a:off x="614287" y="4786005"/>
            <a:ext cx="10964697" cy="491490"/>
          </a:xfrm>
          <a:prstGeom prst="rect">
            <a:avLst/>
          </a:prstGeom>
          <a:solidFill>
            <a:schemeClr val="accent1">
              <a:lumMod val="40000"/>
              <a:lumOff val="6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0000"/>
              </a:lnSpc>
              <a:spcAft>
                <a:spcPts val="0"/>
              </a:spcAft>
            </a:pP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烯烃：</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烃分子中含有</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碳碳双键</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的烃称为</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sym typeface="+mn-ea"/>
              </a:rPr>
              <a:t>烯</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烃</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a:t>
            </a:r>
            <a:endParaRPr lang="zh-CN" altLang="zh-CN" sz="2600" kern="1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9" name="矩形 18"/>
          <p:cNvSpPr/>
          <p:nvPr/>
        </p:nvSpPr>
        <p:spPr>
          <a:xfrm>
            <a:off x="613652" y="5277495"/>
            <a:ext cx="10964697" cy="491490"/>
          </a:xfrm>
          <a:prstGeom prst="rect">
            <a:avLst/>
          </a:prstGeom>
          <a:solidFill>
            <a:schemeClr val="accent1">
              <a:lumMod val="40000"/>
              <a:lumOff val="6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0000"/>
              </a:lnSpc>
              <a:spcAft>
                <a:spcPts val="0"/>
              </a:spcAft>
            </a:pP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炔烃：</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烃分子中含有</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碳碳三键</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的烃称为</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sym typeface="+mn-ea"/>
              </a:rPr>
              <a:t>炔</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烃</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a:t>
            </a:r>
            <a:endParaRPr lang="zh-CN" altLang="zh-CN" sz="2600" kern="1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20" name="矩形 19"/>
          <p:cNvSpPr/>
          <p:nvPr/>
        </p:nvSpPr>
        <p:spPr>
          <a:xfrm>
            <a:off x="614287" y="5768985"/>
            <a:ext cx="10964697" cy="491490"/>
          </a:xfrm>
          <a:prstGeom prst="rect">
            <a:avLst/>
          </a:prstGeom>
          <a:solidFill>
            <a:schemeClr val="accent1">
              <a:lumMod val="40000"/>
              <a:lumOff val="6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0000"/>
              </a:lnSpc>
              <a:spcAft>
                <a:spcPts val="0"/>
              </a:spcAft>
            </a:pP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芳香烃：</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烃分子中含有</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苯环</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的烃称为</a:t>
            </a:r>
            <a:r>
              <a:rPr lang="zh-CN" altLang="zh-CN" sz="2600" b="1" kern="100" dirty="0">
                <a:solidFill>
                  <a:srgbClr val="FF0000"/>
                </a:solidFill>
                <a:latin typeface="Times New Roman" panose="02020603050405020304" charset="0"/>
                <a:ea typeface="微软雅黑" panose="020B0503020204020204" charset="-122"/>
                <a:cs typeface="Times New Roman" panose="02020603050405020304" charset="0"/>
              </a:rPr>
              <a:t>芳香烃</a:t>
            </a:r>
            <a:r>
              <a:rPr lang="zh-CN" altLang="zh-CN" sz="2600" kern="100" dirty="0">
                <a:solidFill>
                  <a:schemeClr val="tx1"/>
                </a:solidFill>
                <a:latin typeface="Times New Roman" panose="02020603050405020304" charset="0"/>
                <a:ea typeface="微软雅黑" panose="020B0503020204020204" charset="-122"/>
                <a:cs typeface="Times New Roman" panose="02020603050405020304" charset="0"/>
              </a:rPr>
              <a:t>。</a:t>
            </a:r>
            <a:endParaRPr lang="zh-CN" altLang="zh-CN" sz="2600" kern="1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ldLvl="0" animBg="1"/>
      <p:bldP spid="9" grpId="0"/>
      <p:bldP spid="12" grpId="0"/>
      <p:bldP spid="13" grpId="0"/>
      <p:bldP spid="14" grpId="0"/>
      <p:bldP spid="15" grpId="0"/>
      <p:bldP spid="16" grpId="0"/>
      <p:bldP spid="11" grpId="0"/>
      <p:bldP spid="17" grpId="0" bldLvl="0" animBg="1"/>
      <p:bldP spid="19" grpId="0" bldLvl="0" animBg="1"/>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一、烃</a:t>
            </a:r>
            <a:endParaRPr lang="zh-CN" altLang="en-US" sz="2800" b="1" dirty="0">
              <a:solidFill>
                <a:schemeClr val="tx1"/>
              </a:solidFill>
              <a:latin typeface="Times New Roman" panose="02020603050405020304" charset="0"/>
              <a:ea typeface="微软雅黑" panose="020B0503020204020204" charset="-122"/>
            </a:endParaRPr>
          </a:p>
        </p:txBody>
      </p:sp>
      <p:sp>
        <p:nvSpPr>
          <p:cNvPr id="11" name="矩形 10"/>
          <p:cNvSpPr/>
          <p:nvPr/>
        </p:nvSpPr>
        <p:spPr>
          <a:xfrm>
            <a:off x="435610" y="785495"/>
            <a:ext cx="4730115" cy="5207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zh-CN" altLang="zh-CN" sz="2600" b="1" kern="100" dirty="0">
                <a:solidFill>
                  <a:srgbClr val="0606D7"/>
                </a:solidFill>
                <a:latin typeface="Times New Roman" panose="02020603050405020304" charset="0"/>
                <a:ea typeface="微软雅黑" panose="020B0503020204020204" charset="-122"/>
                <a:cs typeface="Times New Roman" panose="02020603050405020304" charset="0"/>
              </a:rPr>
              <a:t>2.烷烃、烯烃、炔烃、芳香烃</a:t>
            </a:r>
            <a:endParaRPr lang="zh-CN" altLang="zh-CN" sz="2600" b="1" kern="100" dirty="0">
              <a:solidFill>
                <a:srgbClr val="0606D7"/>
              </a:solidFill>
              <a:latin typeface="Times New Roman" panose="02020603050405020304" charset="0"/>
              <a:ea typeface="微软雅黑" panose="020B0503020204020204" charset="-122"/>
              <a:cs typeface="Times New Roman" panose="02020603050405020304" charset="0"/>
            </a:endParaRPr>
          </a:p>
        </p:txBody>
      </p:sp>
      <p:sp>
        <p:nvSpPr>
          <p:cNvPr id="5" name="文本框 4"/>
          <p:cNvSpPr txBox="1"/>
          <p:nvPr/>
        </p:nvSpPr>
        <p:spPr>
          <a:xfrm>
            <a:off x="942975" y="1522095"/>
            <a:ext cx="10306050" cy="1210945"/>
          </a:xfrm>
          <a:prstGeom prst="rect">
            <a:avLst/>
          </a:prstGeom>
          <a:noFill/>
        </p:spPr>
        <p:txBody>
          <a:bodyPr wrap="square" rtlCol="0">
            <a:spAutoFit/>
          </a:bodyPr>
          <a:lstStyle/>
          <a:p>
            <a:pPr>
              <a:lnSpc>
                <a:spcPct val="130000"/>
              </a:lnSpc>
            </a:pPr>
            <a:r>
              <a:rPr lang="zh-CN" altLang="en-US" sz="2800">
                <a:latin typeface="Times New Roman" panose="02020603050405020304" charset="0"/>
                <a:ea typeface="微软雅黑" panose="020B0503020204020204" charset="-122"/>
              </a:rPr>
              <a:t>除了</a:t>
            </a:r>
            <a:r>
              <a:rPr lang="zh-CN" altLang="en-US" sz="2800" b="1">
                <a:solidFill>
                  <a:srgbClr val="FF0000"/>
                </a:solidFill>
                <a:latin typeface="Times New Roman" panose="02020603050405020304" charset="0"/>
                <a:ea typeface="微软雅黑" panose="020B0503020204020204" charset="-122"/>
              </a:rPr>
              <a:t>烯烃</a:t>
            </a:r>
            <a:r>
              <a:rPr lang="zh-CN" altLang="en-US" sz="2800">
                <a:latin typeface="Times New Roman" panose="02020603050405020304" charset="0"/>
                <a:ea typeface="微软雅黑" panose="020B0503020204020204" charset="-122"/>
              </a:rPr>
              <a:t>，</a:t>
            </a:r>
            <a:r>
              <a:rPr lang="zh-CN" altLang="en-US" sz="2800" b="1">
                <a:solidFill>
                  <a:srgbClr val="FF0000"/>
                </a:solidFill>
                <a:latin typeface="Times New Roman" panose="02020603050405020304" charset="0"/>
                <a:ea typeface="微软雅黑" panose="020B0503020204020204" charset="-122"/>
              </a:rPr>
              <a:t>炔烃</a:t>
            </a:r>
            <a:r>
              <a:rPr lang="zh-CN" altLang="en-US" sz="2800">
                <a:latin typeface="Times New Roman" panose="02020603050405020304" charset="0"/>
                <a:ea typeface="微软雅黑" panose="020B0503020204020204" charset="-122"/>
              </a:rPr>
              <a:t>也是一类重要的</a:t>
            </a:r>
            <a:r>
              <a:rPr lang="zh-CN" altLang="en-US" sz="2800" b="1">
                <a:solidFill>
                  <a:srgbClr val="FF0000"/>
                </a:solidFill>
                <a:latin typeface="Times New Roman" panose="02020603050405020304" charset="0"/>
                <a:ea typeface="微软雅黑" panose="020B0503020204020204" charset="-122"/>
              </a:rPr>
              <a:t>不饱和烃。</a:t>
            </a:r>
            <a:endParaRPr lang="zh-CN" altLang="en-US" sz="2800" b="1">
              <a:solidFill>
                <a:srgbClr val="FF0000"/>
              </a:solidFill>
              <a:latin typeface="Times New Roman" panose="02020603050405020304" charset="0"/>
              <a:ea typeface="微软雅黑" panose="020B0503020204020204" charset="-122"/>
            </a:endParaRPr>
          </a:p>
          <a:p>
            <a:pPr>
              <a:lnSpc>
                <a:spcPct val="130000"/>
              </a:lnSpc>
            </a:pPr>
            <a:r>
              <a:rPr lang="zh-CN" altLang="en-US" sz="2800" b="1">
                <a:solidFill>
                  <a:srgbClr val="FF0000"/>
                </a:solidFill>
                <a:latin typeface="Times New Roman" panose="02020603050405020304" charset="0"/>
                <a:ea typeface="微软雅黑" panose="020B0503020204020204" charset="-122"/>
              </a:rPr>
              <a:t>乙炔是最简单的炔烃</a:t>
            </a:r>
            <a:r>
              <a:rPr lang="zh-CN" altLang="en-US" sz="2800">
                <a:latin typeface="Times New Roman" panose="02020603050405020304" charset="0"/>
                <a:ea typeface="微软雅黑" panose="020B0503020204020204" charset="-122"/>
              </a:rPr>
              <a:t>。</a:t>
            </a:r>
            <a:endParaRPr lang="zh-CN" altLang="en-US" sz="2800">
              <a:latin typeface="Times New Roman" panose="02020603050405020304" charset="0"/>
              <a:ea typeface="微软雅黑" panose="020B0503020204020204" charset="-122"/>
            </a:endParaRPr>
          </a:p>
        </p:txBody>
      </p:sp>
      <p:grpSp>
        <p:nvGrpSpPr>
          <p:cNvPr id="13" name="组合 12"/>
          <p:cNvGrpSpPr/>
          <p:nvPr/>
        </p:nvGrpSpPr>
        <p:grpSpPr>
          <a:xfrm>
            <a:off x="942975" y="2847340"/>
            <a:ext cx="10306050" cy="3260090"/>
            <a:chOff x="1485" y="4484"/>
            <a:chExt cx="16230" cy="5134"/>
          </a:xfrm>
        </p:grpSpPr>
        <p:sp>
          <p:nvSpPr>
            <p:cNvPr id="6" name="文本框 5"/>
            <p:cNvSpPr txBox="1"/>
            <p:nvPr/>
          </p:nvSpPr>
          <p:spPr>
            <a:xfrm>
              <a:off x="1485" y="4484"/>
              <a:ext cx="16230" cy="4894"/>
            </a:xfrm>
            <a:prstGeom prst="rect">
              <a:avLst/>
            </a:prstGeom>
            <a:noFill/>
          </p:spPr>
          <p:txBody>
            <a:bodyPr wrap="square" rtlCol="0">
              <a:spAutoFit/>
            </a:bodyPr>
            <a:lstStyle/>
            <a:p>
              <a:pPr>
                <a:lnSpc>
                  <a:spcPct val="100000"/>
                </a:lnSpc>
              </a:pPr>
              <a:r>
                <a:rPr lang="zh-CN" altLang="en-US" sz="2800" b="1">
                  <a:solidFill>
                    <a:srgbClr val="FF0000"/>
                  </a:solidFill>
                  <a:latin typeface="Times New Roman" panose="02020603050405020304" charset="0"/>
                  <a:ea typeface="微软雅黑" panose="020B0503020204020204" charset="-122"/>
                  <a:cs typeface="Times New Roman" panose="02020603050405020304" charset="0"/>
                </a:rPr>
                <a:t>苯是芳香烃的母体</a:t>
              </a:r>
              <a:r>
                <a:rPr lang="zh-CN" altLang="en-US" sz="2800">
                  <a:latin typeface="Times New Roman" panose="02020603050405020304" charset="0"/>
                  <a:ea typeface="微软雅黑" panose="020B0503020204020204" charset="-122"/>
                  <a:cs typeface="Times New Roman" panose="02020603050405020304" charset="0"/>
                </a:rPr>
                <a:t>，是一种具有</a:t>
              </a:r>
              <a:r>
                <a:rPr lang="zh-CN" altLang="en-US" sz="2800" b="1">
                  <a:solidFill>
                    <a:srgbClr val="FF0000"/>
                  </a:solidFill>
                  <a:latin typeface="Times New Roman" panose="02020603050405020304" charset="0"/>
                  <a:ea typeface="微软雅黑" panose="020B0503020204020204" charset="-122"/>
                  <a:cs typeface="Times New Roman" panose="02020603050405020304" charset="0"/>
                </a:rPr>
                <a:t>环状分子结构的不饱和烃</a:t>
              </a:r>
              <a:r>
                <a:rPr lang="zh-CN" altLang="en-US" sz="2800">
                  <a:latin typeface="Times New Roman" panose="02020603050405020304" charset="0"/>
                  <a:ea typeface="微软雅黑" panose="020B0503020204020204" charset="-122"/>
                  <a:cs typeface="Times New Roman" panose="02020603050405020304" charset="0"/>
                </a:rPr>
                <a:t>，</a:t>
              </a:r>
              <a:endParaRPr lang="zh-CN" altLang="en-US" sz="2800">
                <a:latin typeface="Times New Roman" panose="02020603050405020304" charset="0"/>
                <a:ea typeface="微软雅黑" panose="020B0503020204020204" charset="-122"/>
                <a:cs typeface="Times New Roman" panose="02020603050405020304" charset="0"/>
              </a:endParaRPr>
            </a:p>
            <a:p>
              <a:pPr>
                <a:lnSpc>
                  <a:spcPct val="100000"/>
                </a:lnSpc>
              </a:pPr>
              <a:endParaRPr lang="zh-CN" altLang="en-US" sz="2800">
                <a:latin typeface="Times New Roman" panose="02020603050405020304" charset="0"/>
                <a:ea typeface="微软雅黑" panose="020B0503020204020204" charset="-122"/>
                <a:cs typeface="Times New Roman" panose="02020603050405020304" charset="0"/>
              </a:endParaRPr>
            </a:p>
            <a:p>
              <a:pPr>
                <a:lnSpc>
                  <a:spcPct val="100000"/>
                </a:lnSpc>
              </a:pPr>
              <a:r>
                <a:rPr lang="zh-CN" altLang="en-US" sz="2800">
                  <a:latin typeface="Times New Roman" panose="02020603050405020304" charset="0"/>
                  <a:ea typeface="微软雅黑" panose="020B0503020204020204" charset="-122"/>
                  <a:cs typeface="Times New Roman" panose="02020603050405020304" charset="0"/>
                </a:rPr>
                <a:t>其结构式习惯上简写为                。</a:t>
              </a:r>
              <a:endParaRPr lang="zh-CN" altLang="en-US" sz="2800">
                <a:latin typeface="Times New Roman" panose="02020603050405020304" charset="0"/>
                <a:ea typeface="微软雅黑" panose="020B0503020204020204" charset="-122"/>
                <a:cs typeface="Times New Roman" panose="02020603050405020304" charset="0"/>
              </a:endParaRPr>
            </a:p>
            <a:p>
              <a:pPr>
                <a:lnSpc>
                  <a:spcPct val="100000"/>
                </a:lnSpc>
              </a:pPr>
              <a:endParaRPr lang="zh-CN" altLang="en-US" sz="2800">
                <a:latin typeface="Times New Roman" panose="02020603050405020304" charset="0"/>
                <a:ea typeface="微软雅黑" panose="020B0503020204020204" charset="-122"/>
                <a:cs typeface="Times New Roman" panose="02020603050405020304" charset="0"/>
              </a:endParaRPr>
            </a:p>
            <a:p>
              <a:pPr>
                <a:lnSpc>
                  <a:spcPct val="100000"/>
                </a:lnSpc>
              </a:pPr>
              <a:r>
                <a:rPr lang="zh-CN" altLang="en-US" sz="2800">
                  <a:latin typeface="Times New Roman" panose="02020603050405020304" charset="0"/>
                  <a:ea typeface="微软雅黑" panose="020B0503020204020204" charset="-122"/>
                  <a:cs typeface="Times New Roman" panose="02020603050405020304" charset="0"/>
                </a:rPr>
                <a:t>实际上</a:t>
              </a:r>
              <a:r>
                <a:rPr lang="zh-CN" altLang="en-US" sz="2800" b="1">
                  <a:solidFill>
                    <a:srgbClr val="FF0000"/>
                  </a:solidFill>
                  <a:latin typeface="Times New Roman" panose="02020603050405020304" charset="0"/>
                  <a:ea typeface="微软雅黑" panose="020B0503020204020204" charset="-122"/>
                  <a:cs typeface="Times New Roman" panose="02020603050405020304" charset="0"/>
                </a:rPr>
                <a:t>苯分子中6个碳原子之间的键完全相同</a:t>
              </a:r>
              <a:endParaRPr lang="zh-CN" altLang="en-US" sz="2800">
                <a:latin typeface="Times New Roman" panose="02020603050405020304" charset="0"/>
                <a:ea typeface="微软雅黑" panose="020B0503020204020204" charset="-122"/>
                <a:cs typeface="Times New Roman" panose="02020603050405020304" charset="0"/>
              </a:endParaRPr>
            </a:p>
            <a:p>
              <a:pPr>
                <a:lnSpc>
                  <a:spcPct val="100000"/>
                </a:lnSpc>
              </a:pPr>
              <a:endParaRPr lang="zh-CN" altLang="en-US" sz="2800">
                <a:latin typeface="Times New Roman" panose="02020603050405020304" charset="0"/>
                <a:ea typeface="微软雅黑" panose="020B0503020204020204" charset="-122"/>
                <a:cs typeface="Times New Roman" panose="02020603050405020304" charset="0"/>
              </a:endParaRPr>
            </a:p>
            <a:p>
              <a:pPr>
                <a:lnSpc>
                  <a:spcPct val="100000"/>
                </a:lnSpc>
              </a:pPr>
              <a:r>
                <a:rPr lang="zh-CN" altLang="en-US" sz="2800">
                  <a:latin typeface="Times New Roman" panose="02020603050405020304" charset="0"/>
                  <a:ea typeface="微软雅黑" panose="020B0503020204020204" charset="-122"/>
                  <a:cs typeface="Times New Roman" panose="02020603050405020304" charset="0"/>
                </a:rPr>
                <a:t>所以也常用               来表示苯分子的结构。</a:t>
              </a:r>
              <a:endParaRPr lang="zh-CN" altLang="en-US" sz="2800">
                <a:latin typeface="Times New Roman" panose="02020603050405020304" charset="0"/>
                <a:ea typeface="微软雅黑" panose="020B0503020204020204" charset="-122"/>
                <a:cs typeface="Times New Roman" panose="02020603050405020304" charset="0"/>
              </a:endParaRPr>
            </a:p>
          </p:txBody>
        </p:sp>
        <p:pic>
          <p:nvPicPr>
            <p:cNvPr id="12" name="Picture 4"/>
            <p:cNvPicPr>
              <a:picLocks noChangeAspect="1"/>
            </p:cNvPicPr>
            <p:nvPr/>
          </p:nvPicPr>
          <p:blipFill>
            <a:blip r:embed="rId1">
              <a:clrChange>
                <a:clrFrom>
                  <a:srgbClr val="FFFFFF"/>
                </a:clrFrom>
                <a:clrTo>
                  <a:srgbClr val="FFFFFF">
                    <a:alpha val="0"/>
                  </a:srgbClr>
                </a:clrTo>
              </a:clrChange>
            </a:blip>
            <a:stretch>
              <a:fillRect/>
            </a:stretch>
          </p:blipFill>
          <p:spPr>
            <a:xfrm>
              <a:off x="7416" y="5340"/>
              <a:ext cx="1669" cy="1741"/>
            </a:xfrm>
            <a:prstGeom prst="rect">
              <a:avLst/>
            </a:prstGeom>
            <a:noFill/>
            <a:ln w="9525">
              <a:noFill/>
            </a:ln>
          </p:spPr>
        </p:pic>
        <p:graphicFrame>
          <p:nvGraphicFramePr>
            <p:cNvPr id="7" name="对象 6"/>
            <p:cNvGraphicFramePr/>
            <p:nvPr/>
          </p:nvGraphicFramePr>
          <p:xfrm>
            <a:off x="4718" y="8208"/>
            <a:ext cx="1612" cy="1410"/>
          </p:xfrm>
          <a:graphic>
            <a:graphicData uri="http://schemas.openxmlformats.org/presentationml/2006/ole">
              <mc:AlternateContent xmlns:mc="http://schemas.openxmlformats.org/markup-compatibility/2006">
                <mc:Choice xmlns:v="urn:schemas-microsoft-com:vml" Requires="v">
                  <p:oleObj spid="_x0000_s1041" name="" r:id="rId2" imgW="1117600" imgH="977900" progId="ChemDraw.Document.6.0">
                    <p:embed/>
                  </p:oleObj>
                </mc:Choice>
                <mc:Fallback>
                  <p:oleObj name="" r:id="rId2" imgW="1117600" imgH="977900" progId="ChemDraw.Document.6.0">
                    <p:embed/>
                    <p:pic>
                      <p:nvPicPr>
                        <p:cNvPr id="0" name="图片 7"/>
                        <p:cNvPicPr/>
                        <p:nvPr/>
                      </p:nvPicPr>
                      <p:blipFill>
                        <a:blip r:embed="rId3"/>
                        <a:stretch>
                          <a:fillRect/>
                        </a:stretch>
                      </p:blipFill>
                      <p:spPr>
                        <a:xfrm>
                          <a:off x="4718" y="8208"/>
                          <a:ext cx="1612" cy="1410"/>
                        </a:xfrm>
                        <a:prstGeom prst="rect">
                          <a:avLst/>
                        </a:prstGeom>
                      </p:spPr>
                    </p:pic>
                  </p:oleObj>
                </mc:Fallback>
              </mc:AlternateContent>
            </a:graphicData>
          </a:graphic>
        </p:graphicFrame>
      </p:grpSp>
      <p:graphicFrame>
        <p:nvGraphicFramePr>
          <p:cNvPr id="9" name="对象 8"/>
          <p:cNvGraphicFramePr/>
          <p:nvPr/>
        </p:nvGraphicFramePr>
        <p:xfrm>
          <a:off x="8251825" y="3570605"/>
          <a:ext cx="3404870" cy="2813050"/>
        </p:xfrm>
        <a:graphic>
          <a:graphicData uri="http://schemas.openxmlformats.org/presentationml/2006/ole">
            <mc:AlternateContent xmlns:mc="http://schemas.openxmlformats.org/markup-compatibility/2006">
              <mc:Choice xmlns:v="urn:schemas-microsoft-com:vml" Requires="v">
                <p:oleObj spid="_x0000_s1042" name="" r:id="rId4" imgW="4219575" imgH="3486150" progId="Paint.Picture">
                  <p:embed/>
                </p:oleObj>
              </mc:Choice>
              <mc:Fallback>
                <p:oleObj name="" r:id="rId4" imgW="4219575" imgH="3486150" progId="Paint.Picture">
                  <p:embed/>
                  <p:pic>
                    <p:nvPicPr>
                      <p:cNvPr id="0" name="图片 9"/>
                      <p:cNvPicPr/>
                      <p:nvPr/>
                    </p:nvPicPr>
                    <p:blipFill>
                      <a:blip r:embed="rId5"/>
                      <a:stretch>
                        <a:fillRect/>
                      </a:stretch>
                    </p:blipFill>
                    <p:spPr>
                      <a:xfrm>
                        <a:off x="8251825" y="3570605"/>
                        <a:ext cx="3404870" cy="28130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9890" y="880745"/>
            <a:ext cx="2116455" cy="5207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00000"/>
              </a:lnSpc>
              <a:spcAft>
                <a:spcPts val="0"/>
              </a:spcAft>
            </a:pPr>
            <a:r>
              <a:rPr lang="en-US" altLang="zh-CN" sz="2600" b="1" kern="100" dirty="0">
                <a:solidFill>
                  <a:srgbClr val="0606D7"/>
                </a:solidFill>
                <a:latin typeface="+mj-ea"/>
                <a:ea typeface="+mj-ea"/>
                <a:cs typeface="Courier New" panose="02070309020205020404" pitchFamily="49" charset="0"/>
              </a:rPr>
              <a:t>3.</a:t>
            </a:r>
            <a:r>
              <a:rPr lang="zh-CN" altLang="zh-CN" sz="2600" b="1" kern="100" dirty="0">
                <a:solidFill>
                  <a:srgbClr val="0606D7"/>
                </a:solidFill>
                <a:latin typeface="Times New Roman" panose="02020603050405020304" charset="0"/>
                <a:ea typeface="微软雅黑" panose="020B0503020204020204" charset="-122"/>
                <a:cs typeface="Times New Roman" panose="02020603050405020304" charset="0"/>
              </a:rPr>
              <a:t>烃的分类</a:t>
            </a:r>
            <a:endParaRPr lang="zh-CN" altLang="zh-CN" sz="2600" b="1" kern="100" dirty="0">
              <a:solidFill>
                <a:srgbClr val="0606D7"/>
              </a:solidFill>
              <a:effectLst/>
              <a:latin typeface="Times New Roman" panose="02020603050405020304" charset="0"/>
              <a:ea typeface="微软雅黑" panose="020B0503020204020204" charset="-122"/>
              <a:cs typeface="Times New Roman" panose="02020603050405020304" charset="0"/>
            </a:endParaRPr>
          </a:p>
        </p:txBody>
      </p:sp>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一、烃</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文本框 4"/>
          <p:cNvSpPr txBox="1"/>
          <p:nvPr/>
        </p:nvSpPr>
        <p:spPr>
          <a:xfrm>
            <a:off x="819150" y="1503045"/>
            <a:ext cx="9029700" cy="521970"/>
          </a:xfrm>
          <a:prstGeom prst="rect">
            <a:avLst/>
          </a:prstGeom>
          <a:noFill/>
        </p:spPr>
        <p:txBody>
          <a:bodyPr wrap="square" rtlCol="0">
            <a:spAutoFit/>
          </a:bodyPr>
          <a:lstStyle/>
          <a:p>
            <a:r>
              <a:rPr lang="zh-CN" altLang="en-US" sz="2800">
                <a:latin typeface="Times New Roman" panose="02020603050405020304" charset="0"/>
                <a:ea typeface="微软雅黑" panose="020B0503020204020204" charset="-122"/>
              </a:rPr>
              <a:t>根据 </a:t>
            </a:r>
            <a:r>
              <a:rPr lang="zh-CN" altLang="en-US" sz="2800" b="1">
                <a:solidFill>
                  <a:srgbClr val="FF0000"/>
                </a:solidFill>
                <a:latin typeface="Times New Roman" panose="02020603050405020304" charset="0"/>
                <a:ea typeface="微软雅黑" panose="020B0503020204020204" charset="-122"/>
              </a:rPr>
              <a:t>碳骨架</a:t>
            </a:r>
            <a:r>
              <a:rPr lang="zh-CN" altLang="en-US" sz="2800">
                <a:latin typeface="Times New Roman" panose="02020603050405020304" charset="0"/>
                <a:ea typeface="微软雅黑" panose="020B0503020204020204" charset="-122"/>
              </a:rPr>
              <a:t> 的不同，还可以将烃分为</a:t>
            </a:r>
            <a:r>
              <a:rPr lang="zh-CN" altLang="en-US" sz="2800" b="1">
                <a:solidFill>
                  <a:srgbClr val="FF0000"/>
                </a:solidFill>
                <a:latin typeface="Times New Roman" panose="02020603050405020304" charset="0"/>
                <a:ea typeface="微软雅黑" panose="020B0503020204020204" charset="-122"/>
              </a:rPr>
              <a:t>链状烃</a:t>
            </a:r>
            <a:r>
              <a:rPr lang="zh-CN" altLang="en-US" sz="2800">
                <a:latin typeface="Times New Roman" panose="02020603050405020304" charset="0"/>
                <a:ea typeface="微软雅黑" panose="020B0503020204020204" charset="-122"/>
              </a:rPr>
              <a:t>和</a:t>
            </a:r>
            <a:r>
              <a:rPr lang="zh-CN" altLang="en-US" sz="2800" b="1">
                <a:solidFill>
                  <a:srgbClr val="FF0000"/>
                </a:solidFill>
                <a:latin typeface="Times New Roman" panose="02020603050405020304" charset="0"/>
                <a:ea typeface="微软雅黑" panose="020B0503020204020204" charset="-122"/>
              </a:rPr>
              <a:t>环状烃</a:t>
            </a:r>
            <a:r>
              <a:rPr lang="zh-CN" altLang="en-US" sz="2800">
                <a:latin typeface="Times New Roman" panose="02020603050405020304" charset="0"/>
                <a:ea typeface="微软雅黑" panose="020B0503020204020204" charset="-122"/>
              </a:rPr>
              <a:t>。</a:t>
            </a:r>
            <a:endParaRPr lang="zh-CN" altLang="en-US" sz="2800">
              <a:latin typeface="Times New Roman" panose="02020603050405020304" charset="0"/>
              <a:ea typeface="微软雅黑" panose="020B0503020204020204" charset="-122"/>
            </a:endParaRPr>
          </a:p>
        </p:txBody>
      </p:sp>
      <p:sp>
        <p:nvSpPr>
          <p:cNvPr id="6" name="文本框 5"/>
          <p:cNvSpPr txBox="1"/>
          <p:nvPr/>
        </p:nvSpPr>
        <p:spPr>
          <a:xfrm>
            <a:off x="5715000" y="2052955"/>
            <a:ext cx="876300"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烃</a:t>
            </a:r>
            <a:endParaRPr lang="zh-CN" altLang="en-US" sz="2800" b="1">
              <a:latin typeface="微软雅黑" panose="020B0503020204020204" charset="-122"/>
              <a:ea typeface="微软雅黑" panose="020B0503020204020204" charset="-122"/>
            </a:endParaRPr>
          </a:p>
        </p:txBody>
      </p:sp>
      <p:sp>
        <p:nvSpPr>
          <p:cNvPr id="7" name="文本框 6"/>
          <p:cNvSpPr txBox="1"/>
          <p:nvPr/>
        </p:nvSpPr>
        <p:spPr>
          <a:xfrm>
            <a:off x="1593850" y="3244215"/>
            <a:ext cx="2590165"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饱和烃（烷烃）</a:t>
            </a:r>
            <a:endParaRPr lang="zh-CN" altLang="en-US" sz="2800" b="1">
              <a:latin typeface="微软雅黑" panose="020B0503020204020204" charset="-122"/>
              <a:ea typeface="微软雅黑" panose="020B0503020204020204" charset="-122"/>
            </a:endParaRPr>
          </a:p>
        </p:txBody>
      </p:sp>
      <p:sp>
        <p:nvSpPr>
          <p:cNvPr id="8" name="文本框 7"/>
          <p:cNvSpPr txBox="1"/>
          <p:nvPr/>
        </p:nvSpPr>
        <p:spPr>
          <a:xfrm>
            <a:off x="7917815" y="3244215"/>
            <a:ext cx="1842135"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不饱和烃</a:t>
            </a:r>
            <a:endParaRPr lang="zh-CN" altLang="en-US" sz="2800" b="1">
              <a:latin typeface="微软雅黑" panose="020B0503020204020204" charset="-122"/>
              <a:ea typeface="微软雅黑" panose="020B0503020204020204" charset="-122"/>
            </a:endParaRPr>
          </a:p>
        </p:txBody>
      </p:sp>
      <p:sp>
        <p:nvSpPr>
          <p:cNvPr id="9" name="文本框 8"/>
          <p:cNvSpPr txBox="1"/>
          <p:nvPr/>
        </p:nvSpPr>
        <p:spPr>
          <a:xfrm>
            <a:off x="447040" y="4428490"/>
            <a:ext cx="1448435"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链状烃</a:t>
            </a:r>
            <a:endParaRPr lang="zh-CN" altLang="en-US" sz="2800" b="1">
              <a:latin typeface="微软雅黑" panose="020B0503020204020204" charset="-122"/>
              <a:ea typeface="微软雅黑" panose="020B0503020204020204" charset="-122"/>
            </a:endParaRPr>
          </a:p>
        </p:txBody>
      </p:sp>
      <p:sp>
        <p:nvSpPr>
          <p:cNvPr id="10" name="文本框 9"/>
          <p:cNvSpPr txBox="1"/>
          <p:nvPr/>
        </p:nvSpPr>
        <p:spPr>
          <a:xfrm>
            <a:off x="3564890" y="4428490"/>
            <a:ext cx="1448435"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环状烃</a:t>
            </a:r>
            <a:endParaRPr lang="zh-CN" altLang="en-US" sz="2800" b="1">
              <a:latin typeface="微软雅黑" panose="020B0503020204020204" charset="-122"/>
              <a:ea typeface="微软雅黑" panose="020B0503020204020204" charset="-122"/>
            </a:endParaRPr>
          </a:p>
        </p:txBody>
      </p:sp>
      <p:sp>
        <p:nvSpPr>
          <p:cNvPr id="11" name="文本框 10"/>
          <p:cNvSpPr txBox="1"/>
          <p:nvPr/>
        </p:nvSpPr>
        <p:spPr>
          <a:xfrm>
            <a:off x="6130290" y="4428490"/>
            <a:ext cx="1201420"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烯烃</a:t>
            </a:r>
            <a:endParaRPr lang="zh-CN" altLang="en-US" sz="2800" b="1">
              <a:latin typeface="微软雅黑" panose="020B0503020204020204" charset="-122"/>
              <a:ea typeface="微软雅黑" panose="020B0503020204020204" charset="-122"/>
            </a:endParaRPr>
          </a:p>
        </p:txBody>
      </p:sp>
      <p:sp>
        <p:nvSpPr>
          <p:cNvPr id="12" name="文本框 11"/>
          <p:cNvSpPr txBox="1"/>
          <p:nvPr/>
        </p:nvSpPr>
        <p:spPr>
          <a:xfrm>
            <a:off x="8238490" y="4428490"/>
            <a:ext cx="1201420"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炔烃</a:t>
            </a:r>
            <a:endParaRPr lang="zh-CN" altLang="en-US" sz="2800" b="1">
              <a:latin typeface="微软雅黑" panose="020B0503020204020204" charset="-122"/>
              <a:ea typeface="微软雅黑" panose="020B0503020204020204" charset="-122"/>
            </a:endParaRPr>
          </a:p>
        </p:txBody>
      </p:sp>
      <p:sp>
        <p:nvSpPr>
          <p:cNvPr id="13" name="文本框 12"/>
          <p:cNvSpPr txBox="1"/>
          <p:nvPr/>
        </p:nvSpPr>
        <p:spPr>
          <a:xfrm>
            <a:off x="10346690" y="4428490"/>
            <a:ext cx="1487170" cy="521970"/>
          </a:xfrm>
          <a:prstGeom prst="rect">
            <a:avLst/>
          </a:prstGeom>
          <a:solidFill>
            <a:schemeClr val="accent1">
              <a:lumMod val="40000"/>
              <a:lumOff val="60000"/>
            </a:schemeClr>
          </a:solidFill>
        </p:spPr>
        <p:txBody>
          <a:bodyPr wrap="square" rtlCol="0">
            <a:spAutoFit/>
          </a:bodyPr>
          <a:lstStyle/>
          <a:p>
            <a:pPr algn="ctr"/>
            <a:r>
              <a:rPr lang="zh-CN" altLang="en-US" sz="2800" b="1">
                <a:latin typeface="微软雅黑" panose="020B0503020204020204" charset="-122"/>
                <a:ea typeface="微软雅黑" panose="020B0503020204020204" charset="-122"/>
              </a:rPr>
              <a:t>芳香烃</a:t>
            </a:r>
            <a:endParaRPr lang="zh-CN" altLang="en-US" sz="2800" b="1">
              <a:latin typeface="微软雅黑" panose="020B0503020204020204" charset="-122"/>
              <a:ea typeface="微软雅黑" panose="020B0503020204020204" charset="-122"/>
            </a:endParaRPr>
          </a:p>
        </p:txBody>
      </p:sp>
      <p:grpSp>
        <p:nvGrpSpPr>
          <p:cNvPr id="27" name="组合 26"/>
          <p:cNvGrpSpPr/>
          <p:nvPr/>
        </p:nvGrpSpPr>
        <p:grpSpPr>
          <a:xfrm>
            <a:off x="2884170" y="2651125"/>
            <a:ext cx="5960110" cy="561340"/>
            <a:chOff x="4452" y="4175"/>
            <a:chExt cx="9386" cy="884"/>
          </a:xfrm>
        </p:grpSpPr>
        <p:cxnSp>
          <p:nvCxnSpPr>
            <p:cNvPr id="14" name="直接连接符 13"/>
            <p:cNvCxnSpPr/>
            <p:nvPr/>
          </p:nvCxnSpPr>
          <p:spPr>
            <a:xfrm>
              <a:off x="9600" y="4175"/>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52" y="4624"/>
              <a:ext cx="93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462" y="4621"/>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838" y="4621"/>
              <a:ext cx="0" cy="4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170940" y="3836035"/>
            <a:ext cx="3131820" cy="554355"/>
            <a:chOff x="1754" y="6101"/>
            <a:chExt cx="4932" cy="873"/>
          </a:xfrm>
        </p:grpSpPr>
        <p:cxnSp>
          <p:nvCxnSpPr>
            <p:cNvPr id="15" name="直接连接符 14"/>
            <p:cNvCxnSpPr/>
            <p:nvPr/>
          </p:nvCxnSpPr>
          <p:spPr>
            <a:xfrm>
              <a:off x="4459" y="6101"/>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754" y="6536"/>
              <a:ext cx="4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54" y="6536"/>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65" y="6536"/>
              <a:ext cx="0" cy="4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729730" y="3816985"/>
            <a:ext cx="4360545" cy="560705"/>
            <a:chOff x="10508" y="6091"/>
            <a:chExt cx="6867" cy="883"/>
          </a:xfrm>
        </p:grpSpPr>
        <p:cxnSp>
          <p:nvCxnSpPr>
            <p:cNvPr id="16" name="直接连接符 15"/>
            <p:cNvCxnSpPr/>
            <p:nvPr/>
          </p:nvCxnSpPr>
          <p:spPr>
            <a:xfrm>
              <a:off x="13840" y="6091"/>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510" y="6536"/>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3838" y="6536"/>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7375" y="6536"/>
              <a:ext cx="0" cy="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508" y="6536"/>
              <a:ext cx="686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1" name="图片 30"/>
          <p:cNvPicPr>
            <a:picLocks noChangeAspect="1"/>
          </p:cNvPicPr>
          <p:nvPr/>
        </p:nvPicPr>
        <p:blipFill>
          <a:blip r:embed="rId1">
            <a:lum bright="-18000" contrast="30000"/>
          </a:blip>
          <a:stretch>
            <a:fillRect/>
          </a:stretch>
        </p:blipFill>
        <p:spPr>
          <a:xfrm>
            <a:off x="389890" y="5239385"/>
            <a:ext cx="1533525" cy="1190625"/>
          </a:xfrm>
          <a:prstGeom prst="rect">
            <a:avLst/>
          </a:prstGeom>
        </p:spPr>
      </p:pic>
      <p:pic>
        <p:nvPicPr>
          <p:cNvPr id="33" name="图片 32"/>
          <p:cNvPicPr>
            <a:picLocks noChangeAspect="1"/>
          </p:cNvPicPr>
          <p:nvPr/>
        </p:nvPicPr>
        <p:blipFill>
          <a:blip r:embed="rId2">
            <a:lum bright="-18000" contrast="30000"/>
          </a:blip>
          <a:stretch>
            <a:fillRect/>
          </a:stretch>
        </p:blipFill>
        <p:spPr>
          <a:xfrm>
            <a:off x="3707765" y="5067935"/>
            <a:ext cx="1095375" cy="1362075"/>
          </a:xfrm>
          <a:prstGeom prst="rect">
            <a:avLst/>
          </a:prstGeom>
        </p:spPr>
      </p:pic>
      <p:pic>
        <p:nvPicPr>
          <p:cNvPr id="34" name="图片 33"/>
          <p:cNvPicPr>
            <a:picLocks noChangeAspect="1"/>
          </p:cNvPicPr>
          <p:nvPr/>
        </p:nvPicPr>
        <p:blipFill>
          <a:blip r:embed="rId3">
            <a:lum bright="-18000" contrast="30000"/>
          </a:blip>
          <a:stretch>
            <a:fillRect/>
          </a:stretch>
        </p:blipFill>
        <p:spPr>
          <a:xfrm>
            <a:off x="6330315" y="5325110"/>
            <a:ext cx="819150" cy="1104900"/>
          </a:xfrm>
          <a:prstGeom prst="rect">
            <a:avLst/>
          </a:prstGeom>
        </p:spPr>
      </p:pic>
      <p:pic>
        <p:nvPicPr>
          <p:cNvPr id="35" name="图片 34"/>
          <p:cNvPicPr>
            <a:picLocks noChangeAspect="1"/>
          </p:cNvPicPr>
          <p:nvPr/>
        </p:nvPicPr>
        <p:blipFill>
          <a:blip r:embed="rId4">
            <a:lum bright="-18000" contrast="30000"/>
          </a:blip>
          <a:stretch>
            <a:fillRect/>
          </a:stretch>
        </p:blipFill>
        <p:spPr>
          <a:xfrm>
            <a:off x="8438515" y="5372735"/>
            <a:ext cx="866775" cy="1057275"/>
          </a:xfrm>
          <a:prstGeom prst="rect">
            <a:avLst/>
          </a:prstGeom>
        </p:spPr>
      </p:pic>
      <p:pic>
        <p:nvPicPr>
          <p:cNvPr id="36" name="图片 35"/>
          <p:cNvPicPr>
            <a:picLocks noChangeAspect="1"/>
          </p:cNvPicPr>
          <p:nvPr/>
        </p:nvPicPr>
        <p:blipFill>
          <a:blip r:embed="rId5">
            <a:lum bright="-18000" contrast="30000"/>
          </a:blip>
          <a:stretch>
            <a:fillRect/>
          </a:stretch>
        </p:blipFill>
        <p:spPr>
          <a:xfrm>
            <a:off x="10489565" y="5058410"/>
            <a:ext cx="1076325" cy="137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【活动探究】</a:t>
            </a:r>
            <a:endParaRPr lang="zh-CN" altLang="en-US" sz="2800" b="1" dirty="0">
              <a:solidFill>
                <a:schemeClr val="tx1"/>
              </a:solidFill>
              <a:latin typeface="Times New Roman" panose="02020603050405020304" charset="0"/>
              <a:ea typeface="微软雅黑" panose="020B0503020204020204" charset="-122"/>
            </a:endParaRPr>
          </a:p>
        </p:txBody>
      </p:sp>
      <p:sp>
        <p:nvSpPr>
          <p:cNvPr id="5" name="文本框 4"/>
          <p:cNvSpPr txBox="1"/>
          <p:nvPr/>
        </p:nvSpPr>
        <p:spPr>
          <a:xfrm>
            <a:off x="329565" y="884555"/>
            <a:ext cx="6501765" cy="5481955"/>
          </a:xfrm>
          <a:prstGeom prst="rect">
            <a:avLst/>
          </a:prstGeom>
          <a:solidFill>
            <a:schemeClr val="accent1">
              <a:lumMod val="40000"/>
              <a:lumOff val="60000"/>
            </a:schemeClr>
          </a:solidFill>
        </p:spPr>
        <p:txBody>
          <a:bodyPr wrap="square" rtlCol="0">
            <a:spAutoFit/>
          </a:bodyPr>
          <a:lstStyle/>
          <a:p>
            <a:pPr algn="ctr">
              <a:lnSpc>
                <a:spcPct val="120000"/>
              </a:lnSpc>
            </a:pPr>
            <a:r>
              <a:rPr lang="zh-CN" altLang="en-US" sz="2800">
                <a:latin typeface="Times New Roman" panose="02020603050405020304" charset="0"/>
                <a:ea typeface="微软雅黑" panose="020B0503020204020204" charset="-122"/>
                <a:cs typeface="Times New Roman" panose="02020603050405020304" charset="0"/>
              </a:rPr>
              <a:t>烃的分子结构</a:t>
            </a:r>
            <a:endParaRPr lang="zh-CN" altLang="en-US" sz="2800">
              <a:latin typeface="Times New Roman" panose="02020603050405020304" charset="0"/>
              <a:ea typeface="微软雅黑" panose="020B0503020204020204" charset="-122"/>
              <a:cs typeface="Times New Roman" panose="02020603050405020304" charset="0"/>
            </a:endParaRPr>
          </a:p>
          <a:p>
            <a:pPr>
              <a:lnSpc>
                <a:spcPct val="120000"/>
              </a:lnSpc>
            </a:pPr>
            <a:r>
              <a:rPr lang="zh-CN" altLang="en-US" sz="2400">
                <a:latin typeface="Times New Roman" panose="02020603050405020304" charset="0"/>
                <a:ea typeface="微软雅黑" panose="020B0503020204020204" charset="-122"/>
                <a:cs typeface="Times New Roman" panose="02020603050405020304" charset="0"/>
              </a:rPr>
              <a:t>【目的】</a:t>
            </a:r>
            <a:endParaRPr lang="zh-CN" altLang="en-US" sz="2400">
              <a:latin typeface="Times New Roman" panose="02020603050405020304" charset="0"/>
              <a:ea typeface="微软雅黑" panose="020B0503020204020204" charset="-122"/>
              <a:cs typeface="Times New Roman" panose="02020603050405020304" charset="0"/>
            </a:endParaRPr>
          </a:p>
          <a:p>
            <a:pPr>
              <a:lnSpc>
                <a:spcPct val="120000"/>
              </a:lnSpc>
            </a:pPr>
            <a:r>
              <a:rPr lang="zh-CN" altLang="en-US" sz="2400">
                <a:latin typeface="Times New Roman" panose="02020603050405020304" charset="0"/>
                <a:ea typeface="微软雅黑" panose="020B0503020204020204" charset="-122"/>
                <a:cs typeface="Times New Roman" panose="02020603050405020304" charset="0"/>
              </a:rPr>
              <a:t>以甲烷、乙烯和乙炔为例，借助模型认识烃的分子结构。</a:t>
            </a:r>
            <a:endParaRPr lang="zh-CN" altLang="en-US" sz="2400">
              <a:latin typeface="Times New Roman" panose="02020603050405020304" charset="0"/>
              <a:ea typeface="微软雅黑" panose="020B0503020204020204" charset="-122"/>
              <a:cs typeface="Times New Roman" panose="02020603050405020304" charset="0"/>
            </a:endParaRPr>
          </a:p>
          <a:p>
            <a:pPr>
              <a:lnSpc>
                <a:spcPct val="120000"/>
              </a:lnSpc>
            </a:pPr>
            <a:r>
              <a:rPr lang="zh-CN" altLang="en-US" sz="2400">
                <a:latin typeface="Times New Roman" panose="02020603050405020304" charset="0"/>
                <a:ea typeface="微软雅黑" panose="020B0503020204020204" charset="-122"/>
                <a:cs typeface="Times New Roman" panose="02020603050405020304" charset="0"/>
              </a:rPr>
              <a:t>【活动】</a:t>
            </a:r>
            <a:endParaRPr lang="zh-CN" altLang="en-US" sz="2400">
              <a:latin typeface="Times New Roman" panose="02020603050405020304" charset="0"/>
              <a:ea typeface="微软雅黑" panose="020B0503020204020204" charset="-122"/>
              <a:cs typeface="Times New Roman" panose="02020603050405020304" charset="0"/>
            </a:endParaRPr>
          </a:p>
          <a:p>
            <a:pPr>
              <a:lnSpc>
                <a:spcPct val="120000"/>
              </a:lnSpc>
            </a:pPr>
            <a:r>
              <a:rPr lang="en-US" altLang="zh-CN" sz="2400">
                <a:latin typeface="Times New Roman" panose="02020603050405020304" charset="0"/>
                <a:ea typeface="微软雅黑" panose="020B0503020204020204" charset="-122"/>
                <a:cs typeface="Times New Roman" panose="02020603050405020304" charset="0"/>
              </a:rPr>
              <a:t>        (1) </a:t>
            </a:r>
            <a:r>
              <a:rPr lang="zh-CN" altLang="en-US" sz="2400">
                <a:latin typeface="Times New Roman" panose="02020603050405020304" charset="0"/>
                <a:ea typeface="微软雅黑" panose="020B0503020204020204" charset="-122"/>
                <a:cs typeface="Times New Roman" panose="02020603050405020304" charset="0"/>
              </a:rPr>
              <a:t>根据碳原子的成键规律和甲烷、乙</a:t>
            </a:r>
            <a:r>
              <a:rPr lang="zh-CN" altLang="en-US" sz="2400">
                <a:latin typeface="Times New Roman" panose="02020603050405020304" charset="0"/>
                <a:ea typeface="微软雅黑" panose="020B0503020204020204" charset="-122"/>
                <a:cs typeface="Times New Roman" panose="02020603050405020304" charset="0"/>
                <a:sym typeface="+mn-ea"/>
              </a:rPr>
              <a:t>烯</a:t>
            </a:r>
            <a:r>
              <a:rPr lang="zh-CN" altLang="en-US" sz="2400">
                <a:latin typeface="Times New Roman" panose="02020603050405020304" charset="0"/>
                <a:ea typeface="微软雅黑" panose="020B0503020204020204" charset="-122"/>
                <a:cs typeface="Times New Roman" panose="02020603050405020304" charset="0"/>
              </a:rPr>
              <a:t>、乙炔的结构式，写出三者的电子式，并讨论其分子中有哪些类型的化学键。</a:t>
            </a:r>
            <a:endParaRPr lang="zh-CN" altLang="en-US" sz="2400">
              <a:latin typeface="Times New Roman" panose="02020603050405020304" charset="0"/>
              <a:ea typeface="微软雅黑" panose="020B0503020204020204" charset="-122"/>
              <a:cs typeface="Times New Roman" panose="02020603050405020304" charset="0"/>
            </a:endParaRPr>
          </a:p>
          <a:p>
            <a:pPr>
              <a:lnSpc>
                <a:spcPct val="120000"/>
              </a:lnSpc>
            </a:pPr>
            <a:r>
              <a:rPr lang="en-US" altLang="zh-CN" sz="2400">
                <a:latin typeface="Times New Roman" panose="02020603050405020304" charset="0"/>
                <a:ea typeface="微软雅黑" panose="020B0503020204020204" charset="-122"/>
                <a:cs typeface="Times New Roman" panose="02020603050405020304" charset="0"/>
              </a:rPr>
              <a:t>         (2) </a:t>
            </a:r>
            <a:r>
              <a:rPr lang="zh-CN" altLang="en-US" sz="2400">
                <a:latin typeface="Times New Roman" panose="02020603050405020304" charset="0"/>
                <a:ea typeface="微软雅黑" panose="020B0503020204020204" charset="-122"/>
                <a:cs typeface="Times New Roman" panose="02020603050405020304" charset="0"/>
              </a:rPr>
              <a:t>结合以上分析，使用分子结构模型（或橡皮泥、黏土、泡沫塑料、牙签等代用品）搭建甲烷、乙烯和乙炔分子的球棍模型。展示并描述三者的分子结构特点。</a:t>
            </a:r>
            <a:endParaRPr lang="zh-CN" altLang="en-US" sz="2400">
              <a:latin typeface="Times New Roman" panose="02020603050405020304" charset="0"/>
              <a:ea typeface="微软雅黑" panose="020B0503020204020204" charset="-122"/>
              <a:cs typeface="Times New Roman" panose="02020603050405020304" charset="0"/>
            </a:endParaRPr>
          </a:p>
        </p:txBody>
      </p:sp>
      <p:pic>
        <p:nvPicPr>
          <p:cNvPr id="6" name="图片 5"/>
          <p:cNvPicPr>
            <a:picLocks noChangeAspect="1"/>
          </p:cNvPicPr>
          <p:nvPr/>
        </p:nvPicPr>
        <p:blipFill>
          <a:blip r:embed="rId1"/>
          <a:srcRect l="7434" r="2127"/>
          <a:stretch>
            <a:fillRect/>
          </a:stretch>
        </p:blipFill>
        <p:spPr>
          <a:xfrm>
            <a:off x="7006590" y="933450"/>
            <a:ext cx="4912995" cy="5432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nvPr>
        </p:nvGraphicFramePr>
        <p:xfrm>
          <a:off x="383123" y="1289566"/>
          <a:ext cx="11086465" cy="4278630"/>
        </p:xfrm>
        <a:graphic>
          <a:graphicData uri="http://schemas.openxmlformats.org/drawingml/2006/table">
            <a:tbl>
              <a:tblPr/>
              <a:tblGrid>
                <a:gridCol w="1610995"/>
                <a:gridCol w="3158490"/>
                <a:gridCol w="3158490"/>
                <a:gridCol w="3158490"/>
              </a:tblGrid>
              <a:tr h="712470">
                <a:tc>
                  <a:txBody>
                    <a:bodyPr/>
                    <a:lstStyle/>
                    <a:p>
                      <a:pPr algn="ctr">
                        <a:lnSpc>
                          <a:spcPct val="150000"/>
                        </a:lnSpc>
                        <a:spcAft>
                          <a:spcPts val="0"/>
                        </a:spcAft>
                      </a:pPr>
                      <a:r>
                        <a:rPr lang="zh-CN" sz="2600" b="1" kern="100" baseline="0" dirty="0">
                          <a:effectLst/>
                          <a:latin typeface="Times New Roman" panose="02020603050405020304" charset="0"/>
                          <a:ea typeface="微软雅黑" panose="020B0503020204020204" charset="-122"/>
                          <a:cs typeface="Times New Roman" panose="02020603050405020304" charset="0"/>
                        </a:rPr>
                        <a:t>烃</a:t>
                      </a:r>
                      <a:endParaRPr lang="zh-CN" sz="2600" b="1" kern="100" baseline="0" dirty="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a:effectLst/>
                          <a:latin typeface="Times New Roman" panose="02020603050405020304" charset="0"/>
                          <a:ea typeface="微软雅黑" panose="020B0503020204020204" charset="-122"/>
                          <a:cs typeface="Times New Roman" panose="02020603050405020304" charset="0"/>
                        </a:rPr>
                        <a:t>甲烷</a:t>
                      </a:r>
                      <a:endParaRPr lang="zh-CN" sz="2600" b="1" kern="100" baseline="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a:effectLst/>
                          <a:latin typeface="Times New Roman" panose="02020603050405020304" charset="0"/>
                          <a:ea typeface="微软雅黑" panose="020B0503020204020204" charset="-122"/>
                          <a:cs typeface="Times New Roman" panose="02020603050405020304" charset="0"/>
                        </a:rPr>
                        <a:t>乙烯</a:t>
                      </a:r>
                      <a:endParaRPr lang="zh-CN" sz="2600" b="1" kern="100" baseline="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dirty="0">
                          <a:effectLst/>
                          <a:latin typeface="Times New Roman" panose="02020603050405020304" charset="0"/>
                          <a:ea typeface="微软雅黑" panose="020B0503020204020204" charset="-122"/>
                          <a:cs typeface="Times New Roman" panose="02020603050405020304" charset="0"/>
                        </a:rPr>
                        <a:t>乙炔</a:t>
                      </a:r>
                      <a:endParaRPr lang="zh-CN" sz="2600" b="1" kern="100" baseline="0" dirty="0">
                        <a:effectLst/>
                        <a:latin typeface="Times New Roman" panose="02020603050405020304" charset="0"/>
                        <a:ea typeface="微软雅黑" panose="020B0503020204020204" charset="-122"/>
                        <a:cs typeface="Times New Roman" panose="0202060305040502030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783080">
                <a:tc>
                  <a:txBody>
                    <a:bodyPr/>
                    <a:lstStyle/>
                    <a:p>
                      <a:pPr algn="ctr">
                        <a:lnSpc>
                          <a:spcPct val="150000"/>
                        </a:lnSpc>
                        <a:spcAft>
                          <a:spcPts val="0"/>
                        </a:spcAft>
                      </a:pPr>
                      <a:r>
                        <a:rPr lang="zh-CN" altLang="zh-CN" sz="2600" kern="100" dirty="0" smtClean="0">
                          <a:effectLst/>
                          <a:latin typeface="Times New Roman" panose="02020603050405020304" charset="0"/>
                          <a:ea typeface="微软雅黑" panose="020B0503020204020204" charset="-122"/>
                          <a:cs typeface="Times New Roman" panose="02020603050405020304" charset="0"/>
                        </a:rPr>
                        <a:t>电子式</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600" kern="100" baseline="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en-US" altLang="zh-CN" sz="2600" kern="100" baseline="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80">
                <a:tc>
                  <a:txBody>
                    <a:bodyPr/>
                    <a:lstStyle/>
                    <a:p>
                      <a:pPr algn="ctr">
                        <a:lnSpc>
                          <a:spcPct val="150000"/>
                        </a:lnSpc>
                        <a:spcAft>
                          <a:spcPts val="0"/>
                        </a:spcAft>
                      </a:pPr>
                      <a:r>
                        <a:rPr lang="zh-CN" sz="2600" kern="100" baseline="0">
                          <a:effectLst/>
                          <a:latin typeface="Times New Roman" panose="02020603050405020304" charset="0"/>
                          <a:ea typeface="微软雅黑" panose="020B0503020204020204" charset="-122"/>
                          <a:cs typeface="Times New Roman" panose="02020603050405020304" charset="0"/>
                        </a:rPr>
                        <a:t>化学键</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u="sng" kern="100" baseline="0" dirty="0" smtClean="0">
                          <a:effectLst/>
                          <a:latin typeface="Times New Roman" panose="02020603050405020304" charset="0"/>
                          <a:ea typeface="微软雅黑" panose="020B0503020204020204" charset="-122"/>
                          <a:cs typeface="Courier New" panose="02070309020205020404" pitchFamily="49" charset="0"/>
                        </a:rPr>
                        <a:t>            </a:t>
                      </a:r>
                      <a:r>
                        <a:rPr lang="zh-CN" sz="2600" kern="100" baseline="0" dirty="0" smtClean="0">
                          <a:effectLst/>
                          <a:latin typeface="Times New Roman" panose="02020603050405020304" charset="0"/>
                          <a:ea typeface="微软雅黑" panose="020B0503020204020204" charset="-122"/>
                          <a:cs typeface="Times New Roman" panose="02020603050405020304" charset="0"/>
                        </a:rPr>
                        <a:t>共</a:t>
                      </a:r>
                      <a:r>
                        <a:rPr lang="zh-CN" sz="2600" kern="100" baseline="0" dirty="0">
                          <a:effectLst/>
                          <a:latin typeface="Times New Roman" panose="02020603050405020304" charset="0"/>
                          <a:ea typeface="微软雅黑" panose="020B0503020204020204" charset="-122"/>
                          <a:cs typeface="Times New Roman" panose="02020603050405020304" charset="0"/>
                        </a:rPr>
                        <a:t>价单键</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altLang="zh-CN" sz="2600" kern="100" dirty="0" smtClean="0">
                          <a:effectLst/>
                          <a:latin typeface="Times New Roman" panose="02020603050405020304" charset="0"/>
                          <a:ea typeface="微软雅黑" panose="020B0503020204020204" charset="-122"/>
                        </a:rPr>
                        <a:t>C—H</a:t>
                      </a:r>
                      <a:r>
                        <a:rPr lang="zh-CN" altLang="zh-CN" sz="2600" kern="100" dirty="0" smtClean="0">
                          <a:effectLst/>
                          <a:latin typeface="Times New Roman" panose="02020603050405020304" charset="0"/>
                          <a:ea typeface="微软雅黑" panose="020B0503020204020204" charset="-122"/>
                          <a:cs typeface="Times New Roman" panose="02020603050405020304" charset="0"/>
                        </a:rPr>
                        <a:t>共价单键和</a:t>
                      </a:r>
                      <a:endParaRPr lang="en-US" altLang="zh-CN" sz="2600" kern="10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endParaRPr lang="en-US" altLang="zh-CN" sz="2600" u="sng" kern="10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r>
                        <a:rPr lang="en-US" altLang="zh-CN" sz="2600" u="sng" kern="100" dirty="0" smtClean="0">
                          <a:effectLst/>
                          <a:latin typeface="Times New Roman" panose="02020603050405020304" charset="0"/>
                          <a:ea typeface="微软雅黑" panose="020B0503020204020204" charset="-122"/>
                          <a:cs typeface="Times New Roman" panose="02020603050405020304" charset="0"/>
                        </a:rPr>
                        <a:t>                 </a:t>
                      </a:r>
                      <a:r>
                        <a:rPr lang="zh-CN" altLang="zh-CN" sz="2600" kern="100" dirty="0" smtClean="0">
                          <a:effectLst/>
                          <a:latin typeface="Times New Roman" panose="02020603050405020304" charset="0"/>
                          <a:ea typeface="微软雅黑" panose="020B0503020204020204" charset="-122"/>
                          <a:cs typeface="Times New Roman" panose="02020603050405020304" charset="0"/>
                        </a:rPr>
                        <a:t>共价键</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altLang="zh-CN" sz="2600" kern="100" dirty="0" smtClean="0">
                          <a:effectLst/>
                          <a:latin typeface="Times New Roman" panose="02020603050405020304" charset="0"/>
                          <a:ea typeface="微软雅黑" panose="020B0503020204020204" charset="-122"/>
                        </a:rPr>
                        <a:t>C—H</a:t>
                      </a:r>
                      <a:r>
                        <a:rPr lang="zh-CN" altLang="zh-CN" sz="2600" kern="100" dirty="0" smtClean="0">
                          <a:effectLst/>
                          <a:latin typeface="Times New Roman" panose="02020603050405020304" charset="0"/>
                          <a:ea typeface="微软雅黑" panose="020B0503020204020204" charset="-122"/>
                          <a:cs typeface="Times New Roman" panose="02020603050405020304" charset="0"/>
                        </a:rPr>
                        <a:t>共价单键和</a:t>
                      </a:r>
                      <a:endParaRPr lang="en-US" altLang="zh-CN" sz="2600" kern="100" dirty="0" smtClean="0">
                        <a:effectLst/>
                        <a:latin typeface="Times New Roman" panose="02020603050405020304" charset="0"/>
                        <a:ea typeface="微软雅黑" panose="020B0503020204020204" charset="-122"/>
                        <a:cs typeface="Times New Roman" panose="02020603050405020304" charset="0"/>
                      </a:endParaRPr>
                    </a:p>
                    <a:p>
                      <a:pPr marL="71755" algn="l">
                        <a:lnSpc>
                          <a:spcPct val="150000"/>
                        </a:lnSpc>
                        <a:spcAft>
                          <a:spcPts val="0"/>
                        </a:spcAft>
                      </a:pPr>
                      <a:r>
                        <a:rPr lang="en-US" altLang="zh-CN" sz="2600" u="sng" kern="100" dirty="0" smtClean="0">
                          <a:effectLst/>
                          <a:latin typeface="Times New Roman" panose="02020603050405020304" charset="0"/>
                          <a:ea typeface="微软雅黑" panose="020B0503020204020204" charset="-122"/>
                        </a:rPr>
                        <a:t>                    </a:t>
                      </a:r>
                      <a:r>
                        <a:rPr lang="zh-CN" altLang="zh-CN" sz="2600" kern="100" dirty="0" smtClean="0">
                          <a:effectLst/>
                          <a:latin typeface="Times New Roman" panose="02020603050405020304" charset="0"/>
                          <a:ea typeface="微软雅黑" panose="020B0503020204020204" charset="-122"/>
                          <a:cs typeface="Times New Roman" panose="02020603050405020304" charset="0"/>
                        </a:rPr>
                        <a:t>键</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4" name="图片 1"/>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1284" y="2187380"/>
            <a:ext cx="1556238" cy="133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1011" y="2513418"/>
            <a:ext cx="2449554" cy="77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20388" y="2774989"/>
            <a:ext cx="2200519" cy="31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p:nvCxnSpPr>
        <p:spPr>
          <a:xfrm>
            <a:off x="2754877" y="3574243"/>
            <a:ext cx="17327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516396" y="3367791"/>
            <a:ext cx="26029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705548" y="3161340"/>
            <a:ext cx="2366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1129" y="4558770"/>
            <a:ext cx="1217625" cy="83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89357" y="4444417"/>
            <a:ext cx="972185"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rPr>
              <a:t>C—H</a:t>
            </a:r>
            <a:endParaRPr lang="en-US" altLang="zh-CN" sz="2600" kern="100" dirty="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4" name="矩形 3"/>
          <p:cNvSpPr/>
          <p:nvPr/>
        </p:nvSpPr>
        <p:spPr>
          <a:xfrm>
            <a:off x="8455674" y="4709627"/>
            <a:ext cx="1614170" cy="491490"/>
          </a:xfrm>
          <a:prstGeom prst="rect">
            <a:avLst/>
          </a:prstGeom>
        </p:spPr>
        <p:txBody>
          <a:bodyPr wrap="none">
            <a:spAutoFit/>
          </a:bodyPr>
          <a:lstStyle/>
          <a:p>
            <a:r>
              <a:rPr lang="en-US" altLang="zh-CN" sz="2600" kern="100" dirty="0">
                <a:solidFill>
                  <a:srgbClr val="FF0000"/>
                </a:solidFill>
                <a:latin typeface="Times New Roman" panose="02020603050405020304" charset="0"/>
                <a:ea typeface="微软雅黑" panose="020B0503020204020204" charset="-122"/>
              </a:rPr>
              <a:t>—C</a:t>
            </a:r>
            <a:r>
              <a:rPr lang="en-US" altLang="zh-CN" sz="2600" kern="100" dirty="0">
                <a:solidFill>
                  <a:srgbClr val="FF0000"/>
                </a:solidFill>
                <a:latin typeface="宋体" panose="02010600030101010101" pitchFamily="2" charset="-122"/>
                <a:ea typeface="微软雅黑" panose="020B0503020204020204" charset="-122"/>
                <a:cs typeface="Times New Roman" panose="02020603050405020304" charset="0"/>
              </a:rPr>
              <a:t>≡</a:t>
            </a:r>
            <a:r>
              <a:rPr lang="en-US" altLang="zh-CN" sz="2600" kern="100" dirty="0">
                <a:solidFill>
                  <a:srgbClr val="FF0000"/>
                </a:solidFill>
                <a:latin typeface="Times New Roman" panose="02020603050405020304" charset="0"/>
                <a:ea typeface="微软雅黑" panose="020B0503020204020204" charset="-122"/>
              </a:rPr>
              <a:t>C—</a:t>
            </a:r>
            <a:endParaRPr lang="en-US" altLang="zh-CN" sz="2600" kern="100" dirty="0">
              <a:solidFill>
                <a:srgbClr val="FF0000"/>
              </a:solidFill>
              <a:latin typeface="Times New Roman" panose="02020603050405020304" charset="0"/>
              <a:ea typeface="微软雅黑" panose="020B0503020204020204" charset="-122"/>
            </a:endParaRPr>
          </a:p>
        </p:txBody>
      </p:sp>
      <p:sp>
        <p:nvSpPr>
          <p:cNvPr id="5" name="矩形 4"/>
          <p:cNvSpPr/>
          <p:nvPr/>
        </p:nvSpPr>
        <p:spPr>
          <a:xfrm>
            <a:off x="0" y="-22225"/>
            <a:ext cx="3996055"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charset="0"/>
                <a:ea typeface="微软雅黑" panose="020B0503020204020204" charset="-122"/>
              </a:rPr>
              <a:t>【活动探究】</a:t>
            </a:r>
            <a:endParaRPr lang="zh-CN" altLang="en-US" sz="2800" b="1" dirty="0">
              <a:solidFill>
                <a:schemeClr val="tx1"/>
              </a:solidFill>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par>
                                <p:cTn id="8" presetID="3"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linds(horizontal)">
                                      <p:cBhvr>
                                        <p:cTn id="10" dur="500"/>
                                        <p:tgtEl>
                                          <p:spTgt spid="3075"/>
                                        </p:tgtEl>
                                      </p:cBhvr>
                                    </p:animEffect>
                                  </p:childTnLst>
                                </p:cTn>
                              </p:par>
                              <p:par>
                                <p:cTn id="11" presetID="3"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linds(horizontal)">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linds(horizontal)">
                                      <p:cBhvr>
                                        <p:cTn id="21" dur="500"/>
                                        <p:tgtEl>
                                          <p:spTgt spid="409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p="http://schemas.openxmlformats.org/presentationml/2006/main">
  <p:tag name="KSO_WM_UNIT_TABLE_BEAUTIFY" val="smartTable{00ee71bc-bcc1-42c3-8f4c-5ea74c6862e6}"/>
</p:tagLst>
</file>

<file path=ppt/tags/tag2.xml><?xml version="1.0" encoding="utf-8"?>
<p:tagLst xmlns:p="http://schemas.openxmlformats.org/presentationml/2006/main">
  <p:tag name="KSO_WM_UNIT_TABLE_BEAUTIFY" val="smartTable{7cc7e754-20e0-4a8e-9e95-ad721c8cda9f}"/>
</p:tagLst>
</file>

<file path=ppt/tags/tag3.xml><?xml version="1.0" encoding="utf-8"?>
<p:tagLst xmlns:p="http://schemas.openxmlformats.org/presentationml/2006/main">
  <p:tag name="KSO_WM_UNIT_TABLE_BEAUTIFY" val="smartTable{b27f3dec-fb55-418e-af12-2d0345a1a545}"/>
</p:tagLst>
</file>

<file path=ppt/tags/tag4.xml><?xml version="1.0" encoding="utf-8"?>
<p:tagLst xmlns:p="http://schemas.openxmlformats.org/presentationml/2006/main">
  <p:tag name="KSO_WM_UNIT_TABLE_BEAUTIFY" val="smartTable{5a6d4dd0-5b97-4d88-85cf-be9929fe6c6d}"/>
</p:tagLst>
</file>

<file path=ppt/tags/tag5.xml><?xml version="1.0" encoding="utf-8"?>
<p:tagLst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4123</Words>
  <Application>WPS 演示</Application>
  <PresentationFormat>宽屏</PresentationFormat>
  <Paragraphs>479</Paragraphs>
  <Slides>30</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30</vt:i4>
      </vt:variant>
    </vt:vector>
  </HeadingPairs>
  <TitlesOfParts>
    <vt:vector size="42" baseType="lpstr">
      <vt:lpstr>Arial</vt:lpstr>
      <vt:lpstr>宋体</vt:lpstr>
      <vt:lpstr>Wingdings</vt:lpstr>
      <vt:lpstr>微软雅黑</vt:lpstr>
      <vt:lpstr>Calibri</vt:lpstr>
      <vt:lpstr>Times New Roman</vt:lpstr>
      <vt:lpstr>Courier New</vt:lpstr>
      <vt:lpstr>Arial Unicode MS</vt:lpstr>
      <vt:lpstr>Symbol</vt:lpstr>
      <vt:lpstr>1_Office 主题</vt:lpstr>
      <vt:lpstr>ChemDraw.Document.6.0</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丹丹</cp:lastModifiedBy>
  <cp:revision>259</cp:revision>
  <dcterms:created xsi:type="dcterms:W3CDTF">2019-01-12T04:39:00Z</dcterms:created>
  <dcterms:modified xsi:type="dcterms:W3CDTF">2022-03-29T14:53:39Z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9B05C3EFE9574ACA945D047E090F16A4</vt:lpwstr>
  </property>
</Properties>
</file>