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42" r:id="rId16"/>
    <p:sldId id="343" r:id="rId17"/>
    <p:sldId id="344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90" r:id="rId32"/>
    <p:sldId id="341" r:id="rId33"/>
    <p:sldId id="291" r:id="rId34"/>
    <p:sldId id="292" r:id="rId35"/>
    <p:sldId id="295" r:id="rId36"/>
    <p:sldId id="296" r:id="rId37"/>
    <p:sldId id="299" r:id="rId38"/>
    <p:sldId id="300" r:id="rId39"/>
    <p:sldId id="301" r:id="rId40"/>
    <p:sldId id="302" r:id="rId41"/>
  </p:sldIdLst>
  <p:sldSz cx="12192000" cy="6858000"/>
  <p:notesSz cx="6858000" cy="12192000"/>
  <p:custDataLst>
    <p:tags r:id="rId43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90" d="100"/>
          <a:sy n="90" d="100"/>
        </p:scale>
        <p:origin x="-30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1.xml"/><Relationship Id="rId5" Type="http://schemas.openxmlformats.org/officeDocument/2006/relationships/slide" Target="../slides/slide9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1.xml"/><Relationship Id="rId4" Type="http://schemas.openxmlformats.org/officeDocument/2006/relationships/slide" Target="../slides/slide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1.xml"/><Relationship Id="rId4" Type="http://schemas.openxmlformats.org/officeDocument/2006/relationships/slide" Target="../slides/slide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1.xml"/><Relationship Id="rId4" Type="http://schemas.openxmlformats.org/officeDocument/2006/relationships/slide" Target="../slides/slide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1.xml"/><Relationship Id="rId4" Type="http://schemas.openxmlformats.org/officeDocument/2006/relationships/slide" Target="../slides/slide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1.xml"/><Relationship Id="rId4" Type="http://schemas.openxmlformats.org/officeDocument/2006/relationships/slide" Target="../slides/slide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1.xml"/><Relationship Id="rId4" Type="http://schemas.openxmlformats.org/officeDocument/2006/relationships/slide" Target="../slides/slide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1.xml"/><Relationship Id="rId4" Type="http://schemas.openxmlformats.org/officeDocument/2006/relationships/slide" Target="../slides/slide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1.xml"/><Relationship Id="rId4" Type="http://schemas.openxmlformats.org/officeDocument/2006/relationships/slide" Target="../slides/slide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1.xml"/><Relationship Id="rId4" Type="http://schemas.openxmlformats.org/officeDocument/2006/relationships/slide" Target="../slides/slide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1.xml"/><Relationship Id="rId4" Type="http://schemas.openxmlformats.org/officeDocument/2006/relationships/slide" Target="../slides/slide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1.xml"/><Relationship Id="rId4" Type="http://schemas.openxmlformats.org/officeDocument/2006/relationships/slide" Target="../slides/slide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1.xml"/><Relationship Id="rId4" Type="http://schemas.openxmlformats.org/officeDocument/2006/relationships/slide" Target="../slides/slide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1.xml"/><Relationship Id="rId5" Type="http://schemas.openxmlformats.org/officeDocument/2006/relationships/slide" Target="../slides/slide9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1.xml"/><Relationship Id="rId5" Type="http://schemas.openxmlformats.org/officeDocument/2006/relationships/slide" Target="../slides/slide9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1.xml"/><Relationship Id="rId5" Type="http://schemas.openxmlformats.org/officeDocument/2006/relationships/slide" Target="../slides/slide9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1.xml"/><Relationship Id="rId5" Type="http://schemas.openxmlformats.org/officeDocument/2006/relationships/slide" Target="../slides/slide9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3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1.xml"/><Relationship Id="rId4" Type="http://schemas.openxmlformats.org/officeDocument/2006/relationships/slide" Target="../slides/slide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1.xml"/><Relationship Id="rId5" Type="http://schemas.openxmlformats.org/officeDocument/2006/relationships/slide" Target="../slides/slide9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1.xml"/><Relationship Id="rId5" Type="http://schemas.openxmlformats.org/officeDocument/2006/relationships/slide" Target="../slides/slide9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1.xml"/><Relationship Id="rId5" Type="http://schemas.openxmlformats.org/officeDocument/2006/relationships/slide" Target="../slides/slide9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作业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38328" y="210312"/>
            <a:ext cx="10140696" cy="402336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dbc5123ec&amp;color=RGB(0,0,0)">
            <a:hlinkClick r:id="rId5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44e38c66d&amp;color=RGB(0,0,0)">
            <a:hlinkClick r:id="rId6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fad90d3f9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d471abc9d&amp;color=RGB(255,255,255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dc9d2449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第8讲 两宋的政治和军事与辽夏金元的统治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dbc5123e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44e38c66d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fad90d3f9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d471abc9d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dc9d2449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第8讲 两宋的政治和军事与辽夏金元的统治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dbc5123e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44e38c66d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fad90d3f9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d471abc9d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dc9d2449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第8讲 两宋的政治和军事与辽夏金元的统治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dbc5123e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44e38c66d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fad90d3f9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d471abc9d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dc9d2449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第8讲 两宋的政治和军事与辽夏金元的统治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dbc5123e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44e38c66d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fad90d3f9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d471abc9d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dc9d2449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第8讲 两宋的政治和军事与辽夏金元的统治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dbc5123e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44e38c66d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fad90d3f9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d471abc9d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dc9d2449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第8讲 两宋的政治和军事与辽夏金元的统治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dbc5123e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44e38c66d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fad90d3f9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d471abc9d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dc9d2449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第8讲 两宋的政治和军事与辽夏金元的统治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dbc5123e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44e38c66d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fad90d3f9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d471abc9d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dc9d2449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第8讲 两宋的政治和军事与辽夏金元的统治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dbc5123e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44e38c66d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fad90d3f9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d471abc9d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dc9d2449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第8讲 两宋的政治和军事与辽夏金元的统治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dbc5123e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44e38c66d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fad90d3f9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d471abc9d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history#pid=63b8fceeaecb85217585ab6d#tid=63d4f6a6680a4f00096fe6f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dc9d2449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第8讲 两宋的政治和军事与辽夏金元的统治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dbc5123e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44e38c66d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fad90d3f9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d471abc9d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dc9d2449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第8讲 两宋的政治和军事与辽夏金元的统治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dbc5123e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44e38c66d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fad90d3f9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d471abc9d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dc9d2449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第8讲 两宋的政治和军事与辽夏金元的统治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dbc5123e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44e38c66d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fad90d3f9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d471abc9d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教材帮#df=dc9d2449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38328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第8讲 两宋的政治和军事与辽夏金元的统治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dbc5123ec&amp;color=RGB(255,255,255)">
            <a:hlinkClick r:id="rId5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44e38c66d&amp;color=RGB(0,0,0)">
            <a:hlinkClick r:id="rId6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fad90d3f9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d471abc9d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史料帮#df=dc9d2449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38328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第8讲 两宋的政治和军事与辽夏金元的统治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dbc5123ec&amp;color=RGB(0,0,0)">
            <a:hlinkClick r:id="rId5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44e38c66d&amp;color=RGB(255,255,255)">
            <a:hlinkClick r:id="rId6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zh-CN" alt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</a:t>
            </a:r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帮</a:t>
            </a:r>
            <a:endParaRPr lang="en-US" sz="1400" dirty="0"/>
          </a:p>
        </p:txBody>
      </p:sp>
      <p:sp>
        <p:nvSpPr>
          <p:cNvPr id="11" name="MasterShapeName?linknodeid=d471abc9d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高考帮#df=dc9d2449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38328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第8讲 两宋的政治和军事与辽夏金元的统治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dbc5123ec&amp;color=RGB(0,0,0)">
            <a:hlinkClick r:id="rId5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44e38c66d&amp;color=RGB(0,0,0)">
            <a:hlinkClick r:id="rId6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fad90d3f9&amp;color=RGB(255,255,255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d471abc9d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作业帮#df=dc9d2449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38328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第8讲 两宋的政治和军事与辽夏金元的统治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dbc5123ec&amp;color=RGB(0,0,0)">
            <a:hlinkClick r:id="rId5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44e38c66d&amp;color=RGB(0,0,0)">
            <a:hlinkClick r:id="rId6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fad90d3f9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d471abc9d&amp;color=RGB(255,255,255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2023-08-15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4873752" y="1051560"/>
            <a:ext cx="768096" cy="768096"/>
          </a:xfrm>
          <a:prstGeom prst="rect">
            <a:avLst/>
          </a:prstGeom>
          <a:solidFill>
            <a:srgbClr val="003592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4000" dirty="0"/>
          </a:p>
        </p:txBody>
      </p:sp>
      <p:sp>
        <p:nvSpPr>
          <p:cNvPr id="4" name="MasterShapeName"/>
          <p:cNvSpPr/>
          <p:nvPr/>
        </p:nvSpPr>
        <p:spPr>
          <a:xfrm>
            <a:off x="4873752" y="2377440"/>
            <a:ext cx="768096" cy="768096"/>
          </a:xfrm>
          <a:prstGeom prst="rect">
            <a:avLst/>
          </a:prstGeom>
          <a:solidFill>
            <a:srgbClr val="003592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4000" dirty="0"/>
          </a:p>
        </p:txBody>
      </p:sp>
      <p:sp>
        <p:nvSpPr>
          <p:cNvPr id="5" name="MasterShapeName"/>
          <p:cNvSpPr/>
          <p:nvPr/>
        </p:nvSpPr>
        <p:spPr>
          <a:xfrm>
            <a:off x="4873752" y="3703320"/>
            <a:ext cx="768096" cy="768096"/>
          </a:xfrm>
          <a:prstGeom prst="rect">
            <a:avLst/>
          </a:prstGeom>
          <a:solidFill>
            <a:srgbClr val="003592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sz="4000" dirty="0"/>
          </a:p>
        </p:txBody>
      </p:sp>
      <p:sp>
        <p:nvSpPr>
          <p:cNvPr id="6" name="MasterShapeName"/>
          <p:cNvSpPr/>
          <p:nvPr/>
        </p:nvSpPr>
        <p:spPr>
          <a:xfrm>
            <a:off x="4873752" y="5029200"/>
            <a:ext cx="768096" cy="768096"/>
          </a:xfrm>
          <a:prstGeom prst="rect">
            <a:avLst/>
          </a:prstGeom>
          <a:solidFill>
            <a:srgbClr val="003592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sz="4000" dirty="0"/>
          </a:p>
        </p:txBody>
      </p:sp>
      <p:sp>
        <p:nvSpPr>
          <p:cNvPr id="7" name="MasterShapeName?linknodeid=dbc5123ec&amp;color=RGB(0,0,0)">
            <a:hlinkClick r:id="rId3" action="ppaction://hlinksldjump"/>
          </p:cNvPr>
          <p:cNvSpPr/>
          <p:nvPr/>
        </p:nvSpPr>
        <p:spPr>
          <a:xfrm>
            <a:off x="6007608" y="1115568"/>
            <a:ext cx="5486400" cy="640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30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教材帮 读透教材 融会贯通</a:t>
            </a:r>
            <a:endParaRPr lang="en-US" sz="3000" dirty="0"/>
          </a:p>
        </p:txBody>
      </p:sp>
      <p:sp>
        <p:nvSpPr>
          <p:cNvPr id="8" name="MasterShapeName?linknodeid=44e38c66d&amp;color=RGB(0,0,0)">
            <a:hlinkClick r:id="rId4" action="ppaction://hlinksldjump"/>
          </p:cNvPr>
          <p:cNvSpPr/>
          <p:nvPr/>
        </p:nvSpPr>
        <p:spPr>
          <a:xfrm>
            <a:off x="6007608" y="2441448"/>
            <a:ext cx="5486400" cy="640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30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史料帮 挖掘史料 突破重难</a:t>
            </a:r>
            <a:endParaRPr lang="en-US" sz="3000" dirty="0"/>
          </a:p>
        </p:txBody>
      </p:sp>
      <p:sp>
        <p:nvSpPr>
          <p:cNvPr id="9" name="MasterShapeName?linknodeid=fad90d3f9&amp;color=RGB(0,0,0)">
            <a:hlinkClick r:id="" action="ppaction://noaction"/>
          </p:cNvPr>
          <p:cNvSpPr/>
          <p:nvPr/>
        </p:nvSpPr>
        <p:spPr>
          <a:xfrm>
            <a:off x="6007608" y="3767328"/>
            <a:ext cx="5486400" cy="640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30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高考帮 研透高考 明确方向</a:t>
            </a:r>
            <a:endParaRPr lang="en-US" sz="3000" dirty="0"/>
          </a:p>
        </p:txBody>
      </p:sp>
      <p:sp>
        <p:nvSpPr>
          <p:cNvPr id="10" name="MasterShapeName?linknodeid=d471abc9d&amp;color=RGB(0,0,0)">
            <a:hlinkClick r:id="" action="ppaction://noaction"/>
          </p:cNvPr>
          <p:cNvSpPr/>
          <p:nvPr/>
        </p:nvSpPr>
        <p:spPr>
          <a:xfrm>
            <a:off x="6007608" y="5093208"/>
            <a:ext cx="5486400" cy="640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30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作业帮 练透好题 精准分层</a:t>
            </a:r>
            <a:endParaRPr lang="en-US" sz="30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dbc5123e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44e38c66d&amp;color=RGB(0,0,0)">
            <a:hlinkClick r:id="rId5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fad90d3f9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d471abc9d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教材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38328" y="210312"/>
            <a:ext cx="10140696" cy="402336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dbc5123ec&amp;color=RGB(255,255,255)">
            <a:hlinkClick r:id="rId5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44e38c66d&amp;color=RGB(0,0,0)">
            <a:hlinkClick r:id="rId6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fad90d3f9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d471abc9d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史料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38328" y="210312"/>
            <a:ext cx="10140696" cy="402336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dbc5123ec&amp;color=RGB(0,0,0)">
            <a:hlinkClick r:id="rId5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44e38c66d&amp;color=RGB(255,255,255)">
            <a:hlinkClick r:id="rId6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"/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思维帮</a:t>
            </a:r>
            <a:endParaRPr lang="en-US" sz="1400" dirty="0"/>
          </a:p>
        </p:txBody>
      </p:sp>
      <p:sp>
        <p:nvSpPr>
          <p:cNvPr id="11" name="MasterShapeName?linknodeid=d471abc9d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高考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38328" y="210312"/>
            <a:ext cx="10140696" cy="402336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dbc5123ec&amp;color=RGB(0,0,0)">
            <a:hlinkClick r:id="rId5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44e38c66d&amp;color=RGB(0,0,0)">
            <a:hlinkClick r:id="rId6" action="ppaction://hlinksldjump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fad90d3f9&amp;color=RGB(255,255,255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d471abc9d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2_BD#2b5443900?vbadefaultcenterpage=1&amp;parentnodeid=9566a1d0a&amp;vbahtmlprocessed=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722376"/>
            <a:ext cx="3163824" cy="429768"/>
          </a:xfrm>
          <a:prstGeom prst="rect">
            <a:avLst/>
          </a:prstGeom>
        </p:spPr>
      </p:pic>
      <p:pic>
        <p:nvPicPr>
          <p:cNvPr id="3" name="C_3_BD#2a5f9eb01?vbadefaultcenterpage=1&amp;parentnodeid=2b5443900&amp;vbahtmlprocessed=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" y="1282700"/>
            <a:ext cx="1655064" cy="429768"/>
          </a:xfrm>
          <a:prstGeom prst="rect">
            <a:avLst/>
          </a:prstGeom>
        </p:spPr>
      </p:pic>
      <p:pic>
        <p:nvPicPr>
          <p:cNvPr id="4" name="P_4_BD#1034e8694?vbadefaultcenterpage=1&amp;parentnodeid=2a5f9eb01&amp;vbahtmlprocessed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9848" y="1841500"/>
            <a:ext cx="10058400" cy="4434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e66027e10?segpoint=1&amp;vbadefaultcenterpage=1&amp;parentnodeid=3ca935d4e&amp;vbahtmlprocessed=1"/>
          <p:cNvSpPr/>
          <p:nvPr/>
        </p:nvSpPr>
        <p:spPr>
          <a:xfrm>
            <a:off x="502920" y="1876822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（2）措施</a:t>
            </a:r>
            <a:endParaRPr lang="en-US" altLang="zh-CN" sz="2400" dirty="0"/>
          </a:p>
        </p:txBody>
      </p:sp>
      <p:graphicFrame>
        <p:nvGraphicFramePr>
          <p:cNvPr id="12" name="P_6_BD#e66027e10?colgroup=4,4,26&amp;vbadefaultcenterpage=1&amp;parentnodeid=3ca935d4e&amp;vbahtmlprocessed=1"/>
          <p:cNvGraphicFramePr>
            <a:graphicFrameLocks noGrp="1"/>
          </p:cNvGraphicFramePr>
          <p:nvPr/>
        </p:nvGraphicFramePr>
        <p:xfrm>
          <a:off x="502920" y="2500646"/>
          <a:ext cx="11155680" cy="2781300"/>
        </p:xfrm>
        <a:graphic>
          <a:graphicData uri="http://schemas.openxmlformats.org/drawingml/2006/table">
            <a:tbl>
              <a:tblPr/>
              <a:tblGrid>
                <a:gridCol w="1527048"/>
                <a:gridCol w="1536192"/>
                <a:gridCol w="8092440"/>
              </a:tblGrid>
              <a:tr h="910844">
                <a:tc rowSpan="3"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加强对地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方的控制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收行政权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中央派[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1]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出任地方各州的长官知州，节度使逐渐变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为虚衔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4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收财权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设诸路[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2]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统管地方财政,保证各州赋税绝大部分上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缴朝廷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4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收军权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将地方精锐部队编入禁军，拱卫京师,镇守地方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，定期更换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驻地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P_6_AN.1_1#e66027e10.blank?vbadefaultcenterpage=1&amp;parentnodeid=3ca935d4e&amp;vbapositionanswer=1&amp;vbahtmlprocessed=1"/>
          <p:cNvSpPr/>
          <p:nvPr/>
        </p:nvSpPr>
        <p:spPr>
          <a:xfrm>
            <a:off x="5035160" y="2470610"/>
            <a:ext cx="677863" cy="4406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文官</a:t>
            </a:r>
            <a:endParaRPr lang="en-US" altLang="zh-CN" sz="2400" dirty="0"/>
          </a:p>
        </p:txBody>
      </p:sp>
      <p:sp>
        <p:nvSpPr>
          <p:cNvPr id="5" name="P_6_AN.2_1#e66027e10.blank?vbadefaultcenterpage=1&amp;parentnodeid=3ca935d4e&amp;vbapositionanswer=2&amp;vbahtmlprocessed=1"/>
          <p:cNvSpPr/>
          <p:nvPr/>
        </p:nvSpPr>
        <p:spPr>
          <a:xfrm>
            <a:off x="5035160" y="3381454"/>
            <a:ext cx="982663" cy="4406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转运司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P_6_BD#e66027e10?colgroup=4,4,26&amp;vbadefaultcenterpage=1&amp;parentnodeid=3ca935d4e&amp;vbahtmlprocessed=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02920" y="1552229"/>
          <a:ext cx="11155680" cy="4216400"/>
        </p:xfrm>
        <a:graphic>
          <a:graphicData uri="http://schemas.openxmlformats.org/drawingml/2006/table">
            <a:tbl>
              <a:tblPr/>
              <a:tblGrid>
                <a:gridCol w="1527048"/>
                <a:gridCol w="1536192"/>
                <a:gridCol w="8092440"/>
              </a:tblGrid>
              <a:tr h="1386142">
                <a:tc rowSpan="2"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分散机构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权力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中央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枢密院专掌军政，三司专掌财政，与宰相分权,并增设[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3]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为副相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。枢密院与禁军管理机构“三衙”分权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，前者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有调兵权但并不统兵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,后者统兵但无权调兵。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33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地方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设转运司和平行的四个路级机构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，从不同方面对各州进行监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控和节制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州一级增设通判,与知州共同签署文书</a:t>
                      </a: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，彼此制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约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66">
                <a:tc rowSpan="2"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实行[</a:t>
                      </a: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4]</a:t>
                      </a:r>
                    </a:p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_________</a:t>
                      </a:r>
                    </a:p>
                    <a:p>
                      <a:pPr algn="ctr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的方针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罢免宿将兵权,用文官担任枢密院长官。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9284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大力提倡文治，扩大科举规模，</a:t>
                      </a: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抬高文官和士人的地位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P_6_AN.3_1#e66027e10.blank?vbadefaultcenterpage=1&amp;parentnodeid=3ca935d4e&amp;vbapositionanswer=3&amp;vbahtmlprocessed=1"/>
          <p:cNvSpPr/>
          <p:nvPr/>
        </p:nvSpPr>
        <p:spPr>
          <a:xfrm>
            <a:off x="3638159" y="1518638"/>
            <a:ext cx="7965440" cy="4406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ts val="3800"/>
              </a:lnSpc>
            </a:pPr>
            <a:r>
              <a:rPr lang="en-US" altLang="zh-CN" sz="2400" b="0" i="0">
                <a:solidFill>
                  <a:srgbClr val="A0002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                              </a:t>
            </a:r>
            <a:r>
              <a:rPr lang="en-US" altLang="zh-CN" sz="2400" b="0" i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参知政事</a:t>
            </a:r>
            <a:endParaRPr lang="en-US" altLang="zh-CN" sz="2400" dirty="0"/>
          </a:p>
        </p:txBody>
      </p:sp>
      <p:sp>
        <p:nvSpPr>
          <p:cNvPr id="4" name="P_6_AN.4_1#e66027e10.blank?vbadefaultcenterpage=1&amp;parentnodeid=3ca935d4e&amp;vbapositionanswer=4&amp;vbahtmlprocessed=1"/>
          <p:cNvSpPr/>
          <p:nvPr/>
        </p:nvSpPr>
        <p:spPr>
          <a:xfrm>
            <a:off x="665112" y="4764771"/>
            <a:ext cx="1287463" cy="4406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400" b="1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崇文抑武</a:t>
            </a:r>
            <a:endParaRPr lang="en-US" altLang="zh-CN" sz="2400" dirty="0"/>
          </a:p>
        </p:txBody>
      </p:sp>
      <p:sp>
        <p:nvSpPr>
          <p:cNvPr id="2" name="P_6_BD#e66027e10?colgroup=4,4,26&amp;vbadefaultcenterpage=1&amp;parentnodeid=3ca935d4e&amp;vbahtmlprocessed=1"/>
          <p:cNvSpPr txBox="1"/>
          <p:nvPr/>
        </p:nvSpPr>
        <p:spPr>
          <a:xfrm>
            <a:off x="502920" y="928405"/>
            <a:ext cx="11186160" cy="49072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_6_BD#e66027e10?vbadefaultcenterpage=1&amp;parentnodeid=3ca935d4e&amp;vbahtmlprocessed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0136" y="2262648"/>
            <a:ext cx="868680" cy="310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P_6_BD#e66027e10?segpoint=1&amp;vbadefaultcenterpage=1&amp;parentnodeid=3ca935d4e&amp;vbahtmlprocessed=1"/>
          <p:cNvSpPr/>
          <p:nvPr/>
        </p:nvSpPr>
        <p:spPr>
          <a:xfrm>
            <a:off x="502920" y="2711212"/>
            <a:ext cx="11183112" cy="21361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宋代的</a:t>
            </a: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通判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通判，中国古代的官名之一。在州府的长官下掌管粮运、水利和诉讼等事项，对州府的长官有监察的责任。宋初为了防止州官尾大不掉，又在州设通判，作为副职，与权知军州事共同处理政事。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e66027e10?segpoint=1&amp;vbadefaultcenterpage=1&amp;parentnodeid=3ca935d4e&amp;vbahtmlprocessed=1"/>
          <p:cNvSpPr/>
          <p:nvPr/>
        </p:nvSpPr>
        <p:spPr>
          <a:xfrm>
            <a:off x="502920" y="1866916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（3）影响</a:t>
            </a:r>
            <a:endParaRPr lang="en-US" altLang="zh-CN" sz="2400" dirty="0"/>
          </a:p>
        </p:txBody>
      </p:sp>
      <p:pic>
        <p:nvPicPr>
          <p:cNvPr id="3" name="P_6_BD#e66027e10?vbadefaultcenterpage=1&amp;parentnodeid=3ca935d4e&amp;vbahtmlprocessed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6544" y="2490740"/>
            <a:ext cx="8055864" cy="2752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e66027e10?segpoint=1&amp;vbadefaultcenterpage=1&amp;parentnodeid=3ca935d4e&amp;vbahtmlprocessed=1"/>
          <p:cNvSpPr/>
          <p:nvPr/>
        </p:nvSpPr>
        <p:spPr>
          <a:xfrm>
            <a:off x="502920" y="882729"/>
            <a:ext cx="11183112" cy="42875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1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2.王安石变法</a:t>
            </a:r>
            <a:endParaRPr lang="en-US" altLang="zh-CN" sz="2100" dirty="0"/>
          </a:p>
        </p:txBody>
      </p:sp>
      <p:sp>
        <p:nvSpPr>
          <p:cNvPr id="3" name="P_6_BD#e66027e10?segpoint=1&amp;vbadefaultcenterpage=1&amp;parentnodeid=3ca935d4e&amp;vbahtmlprocessed=1"/>
          <p:cNvSpPr/>
          <p:nvPr/>
        </p:nvSpPr>
        <p:spPr>
          <a:xfrm>
            <a:off x="502920" y="1364821"/>
            <a:ext cx="11183112" cy="9090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1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（1）背景</a:t>
            </a:r>
            <a:endParaRPr lang="en-US" altLang="zh-CN" sz="2100" dirty="0"/>
          </a:p>
          <a:p>
            <a:pPr algn="l" latinLnBrk="1">
              <a:lnSpc>
                <a:spcPct val="150000"/>
              </a:lnSpc>
            </a:pPr>
            <a:r>
              <a:rPr lang="en-US" altLang="zh-CN" sz="21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①北宋面临边防压力和财政危机。</a:t>
            </a:r>
            <a:endParaRPr lang="en-US" altLang="zh-CN" sz="2100" dirty="0"/>
          </a:p>
        </p:txBody>
      </p:sp>
      <p:graphicFrame>
        <p:nvGraphicFramePr>
          <p:cNvPr id="16" name="P_6_BD#e66027e10?colgroup=5,30&amp;vbadefaultcenterpage=1&amp;parentnodeid=3ca935d4e&amp;vbahtmlprocessed=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02920" y="2405713"/>
          <a:ext cx="11155680" cy="2819400"/>
        </p:xfrm>
        <a:graphic>
          <a:graphicData uri="http://schemas.openxmlformats.org/drawingml/2006/table">
            <a:tbl>
              <a:tblPr/>
              <a:tblGrid>
                <a:gridCol w="1737360"/>
                <a:gridCol w="9418320"/>
              </a:tblGrid>
              <a:tr h="1213041">
                <a:tc rowSpan="2"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1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边防压力</a:t>
                      </a:r>
                      <a:endParaRPr lang="en-US" altLang="zh-CN" sz="21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1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辽朝占领了燕云十六州，北宋两次发起夺回燕云十六州的北伐,均告惨败</a:t>
                      </a:r>
                      <a:r>
                        <a:rPr lang="en-US" altLang="zh-CN" sz="21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;后来双</a:t>
                      </a:r>
                    </a:p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1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方签订协议</a:t>
                      </a:r>
                      <a:r>
                        <a:rPr lang="en-US" altLang="zh-CN" sz="21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，维持已有边界，辽宋皇帝以兄弟相称，北宋每年送给辽“</a:t>
                      </a:r>
                      <a:r>
                        <a:rPr lang="en-US" altLang="zh-CN" sz="21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岁币”，</a:t>
                      </a:r>
                    </a:p>
                    <a:p>
                      <a:pPr algn="l" latinLnBrk="1" hangingPunct="0">
                        <a:lnSpc>
                          <a:spcPts val="3000"/>
                        </a:lnSpc>
                      </a:pPr>
                      <a:r>
                        <a:rPr lang="en-US" altLang="zh-CN" sz="21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北宋北部边防基本安定</a:t>
                      </a:r>
                      <a:r>
                        <a:rPr lang="en-US" altLang="zh-CN" sz="21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21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79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1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与西夏的战争屡战屡败，后双方达成和议：西夏向北宋称臣</a:t>
                      </a:r>
                      <a:r>
                        <a:rPr lang="en-US" altLang="zh-CN" sz="21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，但实际上保持帝</a:t>
                      </a:r>
                    </a:p>
                    <a:p>
                      <a:pPr algn="l" latinLnBrk="1" hangingPunct="0">
                        <a:lnSpc>
                          <a:spcPts val="3000"/>
                        </a:lnSpc>
                      </a:pPr>
                      <a:r>
                        <a:rPr lang="en-US" altLang="zh-CN" sz="21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号</a:t>
                      </a:r>
                      <a:r>
                        <a:rPr lang="en-US" altLang="zh-CN" sz="21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；北宋每年送给西夏“岁赐”。</a:t>
                      </a:r>
                      <a:endParaRPr lang="en-US" altLang="zh-CN" sz="21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989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1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财政危机</a:t>
                      </a:r>
                      <a:endParaRPr lang="en-US" altLang="zh-CN" sz="21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1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通过招募组建了庞大的军队，导致军费直线上升;官僚队伍也不断膨胀</a:t>
                      </a:r>
                      <a:r>
                        <a:rPr lang="en-US" altLang="zh-CN" sz="21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1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养兵和</a:t>
                      </a:r>
                    </a:p>
                    <a:p>
                      <a:pPr algn="l" latinLnBrk="1" hangingPunct="0">
                        <a:lnSpc>
                          <a:spcPts val="3000"/>
                        </a:lnSpc>
                      </a:pPr>
                      <a:r>
                        <a:rPr lang="en-US" altLang="zh-CN" sz="21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养官成为朝廷的沉重负担</a:t>
                      </a:r>
                      <a:r>
                        <a:rPr lang="en-US" altLang="zh-CN" sz="21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，财政状况日益恶化。</a:t>
                      </a:r>
                      <a:endParaRPr lang="en-US" altLang="zh-CN" sz="21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P_6_BD#e66027e10?vbadefaultcenterpage=1&amp;parentnodeid=3ca935d4e&amp;vbahtmlprocessed=1"/>
          <p:cNvSpPr/>
          <p:nvPr/>
        </p:nvSpPr>
        <p:spPr>
          <a:xfrm>
            <a:off x="502920" y="5352114"/>
            <a:ext cx="11183112" cy="8751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800"/>
              </a:lnSpc>
            </a:pPr>
            <a:r>
              <a:rPr lang="en-US" altLang="zh-CN" sz="21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②“[</a:t>
            </a:r>
            <a:r>
              <a:rPr lang="en-US" altLang="zh-CN" sz="21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5]</a:t>
            </a:r>
            <a:r>
              <a:rPr lang="en-US" altLang="zh-CN" sz="21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1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”</a:t>
            </a:r>
            <a:r>
              <a:rPr lang="en-US" altLang="zh-CN" sz="21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失败。</a:t>
            </a:r>
            <a:endParaRPr lang="en-US" altLang="zh-CN" sz="2100" dirty="0"/>
          </a:p>
          <a:p>
            <a:pPr algn="l" latinLnBrk="1">
              <a:lnSpc>
                <a:spcPts val="3400"/>
              </a:lnSpc>
            </a:pPr>
            <a:r>
              <a:rPr lang="en-US" altLang="zh-CN" sz="21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③1069年,宋神宗任用王安石主持变法。</a:t>
            </a:r>
            <a:endParaRPr lang="en-US" altLang="zh-CN" sz="2100" dirty="0"/>
          </a:p>
        </p:txBody>
      </p:sp>
      <p:sp>
        <p:nvSpPr>
          <p:cNvPr id="6" name="P_6_AN.5_1#e66027e10.blank?vbadefaultcenterpage=1&amp;parentnodeid=3ca935d4e&amp;vbapositionanswer=5&amp;vbahtmlprocessed=1"/>
          <p:cNvSpPr/>
          <p:nvPr/>
        </p:nvSpPr>
        <p:spPr>
          <a:xfrm>
            <a:off x="1314133" y="5314014"/>
            <a:ext cx="1127125" cy="43084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1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庆历新政</a:t>
            </a:r>
            <a:endParaRPr lang="en-US" altLang="zh-CN" sz="21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/>
        </p:nvSpPr>
        <p:spPr>
          <a:xfrm>
            <a:off x="190500" y="189865"/>
            <a:ext cx="11271250" cy="7073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ea"/>
              </a:defRPr>
            </a:lvl1pPr>
          </a:lstStyle>
          <a:p>
            <a:r>
              <a:rPr lang="zh-CN" sz="3600" b="1" dirty="0">
                <a:solidFill>
                  <a:schemeClr val="tx1"/>
                </a:solidFill>
                <a:effectLst/>
                <a:latin typeface="+mn-ea"/>
              </a:rPr>
              <a:t>北宋王安石变法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+mn-ea"/>
              </a:rPr>
              <a:t>——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+mn-ea"/>
                <a:sym typeface="+mn-ea"/>
              </a:rPr>
              <a:t>内容</a:t>
            </a:r>
          </a:p>
        </p:txBody>
      </p:sp>
      <p:grpSp>
        <p:nvGrpSpPr>
          <p:cNvPr id="2" name="组合 25"/>
          <p:cNvGrpSpPr/>
          <p:nvPr/>
        </p:nvGrpSpPr>
        <p:grpSpPr>
          <a:xfrm>
            <a:off x="1505" y="189698"/>
            <a:ext cx="188640" cy="592218"/>
            <a:chOff x="11571416" y="3959358"/>
            <a:chExt cx="620584" cy="1723139"/>
          </a:xfrm>
        </p:grpSpPr>
        <p:sp>
          <p:nvSpPr>
            <p:cNvPr id="27" name="矩形 26"/>
            <p:cNvSpPr/>
            <p:nvPr/>
          </p:nvSpPr>
          <p:spPr>
            <a:xfrm>
              <a:off x="11571416" y="3959358"/>
              <a:ext cx="620584" cy="1723137"/>
            </a:xfrm>
            <a:prstGeom prst="rect">
              <a:avLst/>
            </a:pr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1571416" y="5115169"/>
              <a:ext cx="620584" cy="567328"/>
            </a:xfrm>
            <a:prstGeom prst="rect">
              <a:avLst/>
            </a:prstGeom>
            <a:solidFill>
              <a:srgbClr val="CF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230" y="979170"/>
            <a:ext cx="1097915" cy="12077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90810" y="979170"/>
            <a:ext cx="1096645" cy="12071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50110" y="1121410"/>
            <a:ext cx="79692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革除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冗费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+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开源节流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=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富国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72005" y="2329180"/>
            <a:ext cx="8047355" cy="4349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fontAlgn="auto">
              <a:lnSpc>
                <a:spcPts val="2680"/>
              </a:lnSpc>
              <a:spcBef>
                <a:spcPts val="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400" b="1" dirty="0">
                <a:effectLst/>
                <a:latin typeface="+mn-ea"/>
                <a:sym typeface="+mn-ea"/>
              </a:rPr>
              <a:t>青苗法</a:t>
            </a:r>
            <a:r>
              <a:rPr lang="en-US" altLang="zh-CN" sz="2400" b="1" dirty="0">
                <a:effectLst/>
                <a:latin typeface="+mn-ea"/>
                <a:sym typeface="+mn-ea"/>
              </a:rPr>
              <a:t>+</a:t>
            </a:r>
            <a:r>
              <a:rPr lang="zh-CN" altLang="en-US" sz="2400" b="1" dirty="0">
                <a:effectLst/>
                <a:latin typeface="+mn-ea"/>
                <a:sym typeface="+mn-ea"/>
              </a:rPr>
              <a:t>免役法</a:t>
            </a:r>
            <a:r>
              <a:rPr lang="en-US" altLang="zh-CN" sz="2400" b="1" dirty="0">
                <a:effectLst/>
                <a:latin typeface="+mn-ea"/>
                <a:sym typeface="+mn-ea"/>
              </a:rPr>
              <a:t>+</a:t>
            </a:r>
            <a:r>
              <a:rPr lang="zh-CN" altLang="en-US" sz="2400" b="1" dirty="0">
                <a:effectLst/>
                <a:latin typeface="+mn-ea"/>
                <a:sym typeface="+mn-ea"/>
              </a:rPr>
              <a:t>农田水利法</a:t>
            </a:r>
            <a:r>
              <a:rPr lang="en-US" altLang="zh-CN" sz="2400" b="1" dirty="0">
                <a:effectLst/>
                <a:latin typeface="+mn-ea"/>
                <a:sym typeface="+mn-ea"/>
              </a:rPr>
              <a:t>+</a:t>
            </a:r>
            <a:r>
              <a:rPr lang="zh-CN" altLang="en-US" sz="2400" b="1" dirty="0">
                <a:effectLst/>
                <a:latin typeface="+mn-ea"/>
                <a:sym typeface="+mn-ea"/>
              </a:rPr>
              <a:t>市易法</a:t>
            </a:r>
            <a:r>
              <a:rPr lang="en-US" altLang="zh-CN" sz="2400" b="1" dirty="0">
                <a:effectLst/>
                <a:latin typeface="+mn-ea"/>
                <a:sym typeface="+mn-ea"/>
              </a:rPr>
              <a:t>+</a:t>
            </a:r>
            <a:r>
              <a:rPr lang="zh-CN" altLang="en-US" sz="2400" b="1" dirty="0">
                <a:effectLst/>
                <a:latin typeface="+mn-ea"/>
                <a:sym typeface="+mn-ea"/>
              </a:rPr>
              <a:t>方田均税法</a:t>
            </a:r>
            <a:r>
              <a:rPr lang="en-US" altLang="zh-CN" sz="2400" b="1" dirty="0">
                <a:effectLst/>
                <a:latin typeface="+mn-ea"/>
                <a:sym typeface="+mn-ea"/>
              </a:rPr>
              <a:t>+</a:t>
            </a:r>
            <a:r>
              <a:rPr lang="zh-CN" altLang="en-US" sz="2400" b="1" dirty="0">
                <a:effectLst/>
                <a:latin typeface="+mn-ea"/>
                <a:sym typeface="+mn-ea"/>
              </a:rPr>
              <a:t>均输法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230" y="2844800"/>
            <a:ext cx="3370580" cy="17145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24230" y="4640580"/>
            <a:ext cx="3371215" cy="9531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府库仓廪充实</a:t>
            </a:r>
          </a:p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政府财政改善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04995" y="4640580"/>
            <a:ext cx="3381375" cy="9531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良田面积大增</a:t>
            </a:r>
          </a:p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改善农业条件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04995" y="2844800"/>
            <a:ext cx="3382010" cy="17145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035290" y="2844800"/>
            <a:ext cx="3352165" cy="52197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民不家富而国用足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036560" y="3435985"/>
            <a:ext cx="3352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弥合了社会的冲突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035290" y="3957955"/>
            <a:ext cx="3352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疏通了产品的流通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036560" y="4479925"/>
            <a:ext cx="3351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厘清了地税的关系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034655" y="5071745"/>
            <a:ext cx="3352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降低了运输的成本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38505" y="5784215"/>
            <a:ext cx="103346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>
                <a:solidFill>
                  <a:srgbClr val="FF0000"/>
                </a:solidFill>
              </a:rPr>
              <a:t>危机倒逼了改革，改革缓解了危机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/>
        </p:nvSpPr>
        <p:spPr>
          <a:xfrm>
            <a:off x="190500" y="189865"/>
            <a:ext cx="11271250" cy="7073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ea"/>
              </a:defRPr>
            </a:lvl1pPr>
          </a:lstStyle>
          <a:p>
            <a:r>
              <a:rPr lang="zh-CN" sz="3600" b="1" dirty="0">
                <a:solidFill>
                  <a:schemeClr val="tx1"/>
                </a:solidFill>
                <a:effectLst/>
                <a:latin typeface="+mn-ea"/>
              </a:rPr>
              <a:t>北宋王安石变法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+mn-ea"/>
              </a:rPr>
              <a:t>——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+mn-ea"/>
                <a:sym typeface="+mn-ea"/>
              </a:rPr>
              <a:t>内容</a:t>
            </a:r>
          </a:p>
        </p:txBody>
      </p:sp>
      <p:grpSp>
        <p:nvGrpSpPr>
          <p:cNvPr id="2" name="组合 25"/>
          <p:cNvGrpSpPr/>
          <p:nvPr/>
        </p:nvGrpSpPr>
        <p:grpSpPr>
          <a:xfrm>
            <a:off x="1505" y="189698"/>
            <a:ext cx="188640" cy="592218"/>
            <a:chOff x="11571416" y="3959358"/>
            <a:chExt cx="620584" cy="1723139"/>
          </a:xfrm>
        </p:grpSpPr>
        <p:sp>
          <p:nvSpPr>
            <p:cNvPr id="27" name="矩形 26"/>
            <p:cNvSpPr/>
            <p:nvPr/>
          </p:nvSpPr>
          <p:spPr>
            <a:xfrm>
              <a:off x="11571416" y="3959358"/>
              <a:ext cx="620584" cy="1723137"/>
            </a:xfrm>
            <a:prstGeom prst="rect">
              <a:avLst/>
            </a:pr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1571416" y="5115169"/>
              <a:ext cx="620584" cy="567328"/>
            </a:xfrm>
            <a:prstGeom prst="rect">
              <a:avLst/>
            </a:prstGeom>
            <a:solidFill>
              <a:srgbClr val="CF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230" y="979170"/>
            <a:ext cx="1097915" cy="12077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90810" y="979170"/>
            <a:ext cx="1096645" cy="12071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50110" y="1121410"/>
            <a:ext cx="79692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消除边患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+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振兴军力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=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强军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97330" y="2319655"/>
            <a:ext cx="1767840" cy="1568450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寓兵与农</a:t>
            </a:r>
          </a:p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兵农合一</a:t>
            </a:r>
          </a:p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精兵简政</a:t>
            </a:r>
          </a:p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治乱维稳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97330" y="3964305"/>
            <a:ext cx="1767840" cy="156845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将兵合一</a:t>
            </a:r>
          </a:p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平战合一</a:t>
            </a:r>
          </a:p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优化建制</a:t>
            </a:r>
          </a:p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强化军训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900160" y="2319655"/>
            <a:ext cx="1767840" cy="15684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扩充骑兵</a:t>
            </a:r>
          </a:p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改进军种</a:t>
            </a:r>
          </a:p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增强军力</a:t>
            </a:r>
          </a:p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加强国防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900160" y="3964305"/>
            <a:ext cx="1767840" cy="15684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严格管理</a:t>
            </a:r>
          </a:p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严密监督</a:t>
            </a:r>
          </a:p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改善军需</a:t>
            </a:r>
          </a:p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改良军械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0590" y="2185670"/>
            <a:ext cx="5263515" cy="32289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24230" y="5685155"/>
            <a:ext cx="10562590" cy="9531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希望                                                 </a:t>
            </a:r>
          </a:p>
          <a:p>
            <a:r>
              <a:rPr lang="zh-CN" altLang="en-U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绝望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265170" y="5685155"/>
            <a:ext cx="57511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+mn-ea"/>
                <a:cs typeface="+mn-ea"/>
              </a:rPr>
              <a:t>初衷</a:t>
            </a:r>
            <a:r>
              <a:rPr lang="en-US" altLang="zh-CN" sz="2800" b="1">
                <a:latin typeface="+mn-ea"/>
                <a:cs typeface="+mn-ea"/>
              </a:rPr>
              <a:t>——</a:t>
            </a:r>
            <a:r>
              <a:rPr lang="zh-CN" altLang="en-US" sz="2800" b="1">
                <a:latin typeface="+mn-ea"/>
                <a:cs typeface="+mn-ea"/>
              </a:rPr>
              <a:t>大危机刺激下的王朝自救！</a:t>
            </a:r>
          </a:p>
          <a:p>
            <a:pPr algn="ctr"/>
            <a:r>
              <a:rPr lang="zh-CN" altLang="en-US" sz="2800" b="1">
                <a:latin typeface="+mn-ea"/>
                <a:cs typeface="+mn-ea"/>
              </a:rPr>
              <a:t>止步</a:t>
            </a:r>
            <a:r>
              <a:rPr lang="en-US" altLang="zh-CN" sz="2800" b="1">
                <a:latin typeface="+mn-ea"/>
                <a:cs typeface="+mn-ea"/>
              </a:rPr>
              <a:t>——</a:t>
            </a:r>
            <a:r>
              <a:rPr lang="zh-CN" altLang="en-US" sz="2800" b="1">
                <a:latin typeface="+mn-ea"/>
                <a:cs typeface="+mn-ea"/>
              </a:rPr>
              <a:t>利益集团此消彼长的怪圈！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/>
        </p:nvSpPr>
        <p:spPr>
          <a:xfrm>
            <a:off x="189865" y="189865"/>
            <a:ext cx="11271250" cy="7073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ea"/>
              </a:defRPr>
            </a:lvl1pPr>
          </a:lstStyle>
          <a:p>
            <a:r>
              <a:rPr lang="zh-CN" sz="3600" b="1" dirty="0">
                <a:solidFill>
                  <a:schemeClr val="tx1"/>
                </a:solidFill>
                <a:effectLst/>
                <a:latin typeface="+mn-ea"/>
              </a:rPr>
              <a:t>北宋王安石变法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+mn-ea"/>
              </a:rPr>
              <a:t>——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+mn-ea"/>
                <a:sym typeface="+mn-ea"/>
              </a:rPr>
              <a:t>内容</a:t>
            </a:r>
          </a:p>
        </p:txBody>
      </p:sp>
      <p:grpSp>
        <p:nvGrpSpPr>
          <p:cNvPr id="2" name="组合 25"/>
          <p:cNvGrpSpPr/>
          <p:nvPr/>
        </p:nvGrpSpPr>
        <p:grpSpPr>
          <a:xfrm>
            <a:off x="1505" y="189698"/>
            <a:ext cx="188640" cy="592218"/>
            <a:chOff x="11571416" y="3959358"/>
            <a:chExt cx="620584" cy="1723139"/>
          </a:xfrm>
        </p:grpSpPr>
        <p:sp>
          <p:nvSpPr>
            <p:cNvPr id="27" name="矩形 26"/>
            <p:cNvSpPr/>
            <p:nvPr/>
          </p:nvSpPr>
          <p:spPr>
            <a:xfrm>
              <a:off x="11571416" y="3959358"/>
              <a:ext cx="620584" cy="1723137"/>
            </a:xfrm>
            <a:prstGeom prst="rect">
              <a:avLst/>
            </a:pr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1571416" y="5115169"/>
              <a:ext cx="620584" cy="567328"/>
            </a:xfrm>
            <a:prstGeom prst="rect">
              <a:avLst/>
            </a:prstGeom>
            <a:solidFill>
              <a:srgbClr val="CF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230" y="979170"/>
            <a:ext cx="1097915" cy="12077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90810" y="979170"/>
            <a:ext cx="1096645" cy="12071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50110" y="1121410"/>
            <a:ext cx="79692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改革官制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+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选拔人才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=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育才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0120" y="2789555"/>
            <a:ext cx="4838065" cy="2870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2150110" y="2043430"/>
            <a:ext cx="79692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28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改革科举制度、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整顿太学</a:t>
            </a:r>
            <a:r>
              <a:rPr lang="zh-CN" sz="28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惟才用人</a:t>
            </a:r>
            <a:endParaRPr lang="zh-CN" altLang="en-US" sz="28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92545" y="2789555"/>
            <a:ext cx="4838065" cy="2870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84175" y="5902325"/>
            <a:ext cx="114236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effectLst/>
                <a:latin typeface="+mn-ea"/>
                <a:sym typeface="+mn-ea"/>
              </a:rPr>
              <a:t>克服恩荫泛滥弊病，为变法培养选拔人才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e66027e10?segpoint=1&amp;vbadefaultcenterpage=1&amp;parentnodeid=3ca935d4e&amp;vbahtmlprocessed=1"/>
          <p:cNvSpPr/>
          <p:nvPr/>
        </p:nvSpPr>
        <p:spPr>
          <a:xfrm>
            <a:off x="502920" y="1615964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（2）内容、结果</a:t>
            </a:r>
            <a:endParaRPr lang="en-US" altLang="zh-CN" sz="2400" dirty="0"/>
          </a:p>
        </p:txBody>
      </p:sp>
      <p:graphicFrame>
        <p:nvGraphicFramePr>
          <p:cNvPr id="17" name="P_6_BD#e66027e10?colgroup=6,23,5&amp;vbadefaultcenterpage=1&amp;parentnodeid=3ca935d4e&amp;vbahtmlprocessed=1"/>
          <p:cNvGraphicFramePr>
            <a:graphicFrameLocks noGrp="1"/>
          </p:cNvGraphicFramePr>
          <p:nvPr/>
        </p:nvGraphicFramePr>
        <p:xfrm>
          <a:off x="502920" y="2239788"/>
          <a:ext cx="11155680" cy="3289300"/>
        </p:xfrm>
        <a:graphic>
          <a:graphicData uri="http://schemas.openxmlformats.org/drawingml/2006/table">
            <a:tbl>
              <a:tblPr/>
              <a:tblGrid>
                <a:gridCol w="2020824"/>
                <a:gridCol w="1746504"/>
                <a:gridCol w="5440680"/>
                <a:gridCol w="1947672"/>
              </a:tblGrid>
              <a:tr h="42913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基本原则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措施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结果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820">
                <a:tc rowSpan="2"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加强国家对农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业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、商业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、军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事等领域的管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理和控制，达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到富国强兵的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目的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富国方面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①官府向农民提供[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6]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②官府拨巨资从事商业经营。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达到了富国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目的，增加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了大笔收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入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2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强兵方面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①对农民进行编制管理和军事训练。</a:t>
                      </a:r>
                      <a:endParaRPr lang="en-US" altLang="zh-CN" sz="1200" dirty="0"/>
                    </a:p>
                    <a:p>
                      <a:pPr algn="l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②逐渐恢复“[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7]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”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的征兵制。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效果并不明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显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P_6_AN.6_1#e66027e10.blank?vbadefaultcenterpage=1&amp;parentnodeid=3ca935d4e&amp;vbapositionanswer=6&amp;vbahtmlprocessed=1"/>
          <p:cNvSpPr/>
          <p:nvPr/>
        </p:nvSpPr>
        <p:spPr>
          <a:xfrm>
            <a:off x="7263247" y="3114373"/>
            <a:ext cx="1287463" cy="4406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农业贷款</a:t>
            </a:r>
            <a:endParaRPr lang="en-US" altLang="zh-CN" sz="2400" dirty="0"/>
          </a:p>
        </p:txBody>
      </p:sp>
      <p:sp>
        <p:nvSpPr>
          <p:cNvPr id="5" name="P_6_AN.7_1#e66027e10.blank?vbadefaultcenterpage=1&amp;parentnodeid=3ca935d4e&amp;vbapositionanswer=7&amp;vbahtmlprocessed=1"/>
          <p:cNvSpPr/>
          <p:nvPr/>
        </p:nvSpPr>
        <p:spPr>
          <a:xfrm>
            <a:off x="6483786" y="5016389"/>
            <a:ext cx="1287463" cy="402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4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兵农合一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_6_BD#e66027e10?vbadefaultcenterpage=1&amp;parentnodeid=3ca935d4e&amp;vbahtmlprocessed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2704" y="2262648"/>
            <a:ext cx="923544" cy="310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P_6_BD#e66027e10?segpoint=1&amp;vbadefaultcenterpage=1&amp;parentnodeid=3ca935d4e&amp;vbahtmlprocessed=1"/>
          <p:cNvSpPr/>
          <p:nvPr/>
        </p:nvSpPr>
        <p:spPr>
          <a:xfrm>
            <a:off x="502920" y="2711212"/>
            <a:ext cx="11183112" cy="21361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理解王安石变法的失败</a:t>
            </a:r>
            <a:endParaRPr lang="en-US" altLang="zh-CN" sz="2400" dirty="0"/>
          </a:p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当时社会问题的主题是加强中央集权所导致的官僚机构的臃肿，而王安石变法只集中在社会经济、军事改革的层面上，即使改革真的可以消除财政赤字、增强军事力量，也会进一步加剧政治结构与经济发展不协调的矛盾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3_BD#1660965c7?vbadefaultcenterpage=1&amp;parentnodeid=2b5443900&amp;vbahtmlprocessed=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722376"/>
            <a:ext cx="1655064" cy="429768"/>
          </a:xfrm>
          <a:prstGeom prst="rect">
            <a:avLst/>
          </a:prstGeom>
        </p:spPr>
      </p:pic>
      <p:sp>
        <p:nvSpPr>
          <p:cNvPr id="3" name="P_4_BD#d82b6c0a6?vbadefaultcenterpage=1&amp;parentnodeid=1660965c7&amp;vbahtmlprocessed=1"/>
          <p:cNvSpPr/>
          <p:nvPr/>
        </p:nvSpPr>
        <p:spPr>
          <a:xfrm>
            <a:off x="502920" y="1282700"/>
            <a:ext cx="11183112" cy="10388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辽宋夏金元时期（916—1368年）是中国历史上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由大分裂走向大一统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的时代，也是民族交融进一步加强和封建经济文化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高度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发展的时期。</a:t>
            </a:r>
            <a:endParaRPr lang="en-US" altLang="zh-CN" sz="2400" dirty="0"/>
          </a:p>
        </p:txBody>
      </p:sp>
      <p:sp>
        <p:nvSpPr>
          <p:cNvPr id="4" name="P_4_BD#d82b6c0a6?segpoint=1&amp;vbadefaultcenterpage=1&amp;parentnodeid=1660965c7&amp;vbahtmlprocessed=1"/>
          <p:cNvSpPr/>
          <p:nvPr/>
        </p:nvSpPr>
        <p:spPr>
          <a:xfrm>
            <a:off x="502920" y="2382520"/>
            <a:ext cx="11183112" cy="1587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1.政治上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：从若干民族政权并立到逐步走向统一；君主专制中央集权制度进一步加强；宋朝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崇文抑武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，并不断分散地方权力来加强中央集权；元朝实行行省制度，地方行政管理制度创新发展；统一多民族国家进一步巩固和发展。</a:t>
            </a:r>
            <a:endParaRPr lang="en-US" altLang="zh-CN" sz="2400" dirty="0"/>
          </a:p>
        </p:txBody>
      </p:sp>
      <p:sp>
        <p:nvSpPr>
          <p:cNvPr id="5" name="P_4_BD#d82b6c0a6?segpoint=1&amp;vbadefaultcenterpage=1&amp;parentnodeid=1660965c7&amp;vbahtmlprocessed=1"/>
          <p:cNvSpPr/>
          <p:nvPr/>
        </p:nvSpPr>
        <p:spPr>
          <a:xfrm>
            <a:off x="502920" y="4033520"/>
            <a:ext cx="11183112" cy="1587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2.经济上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：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封建经济继续发展，经济重心在南宋时转移到南方；封建生产方式向边疆地区扩展；封建土地私有制不断发展，土地兼并盛行，租佃制度发达；农业、手工业、商业不断发展，宋代出现商业革命；宋元时期海外贸易发达。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e66027e10?segpoint=1&amp;vbadefaultcenterpage=1&amp;parentnodeid=3ca935d4e&amp;vbahtmlprocessed=1"/>
          <p:cNvSpPr/>
          <p:nvPr/>
        </p:nvSpPr>
        <p:spPr>
          <a:xfrm>
            <a:off x="502920" y="2353675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3.南宋的偏安</a:t>
            </a:r>
            <a:endParaRPr lang="en-US" altLang="zh-CN" sz="2400" dirty="0"/>
          </a:p>
        </p:txBody>
      </p:sp>
      <p:graphicFrame>
        <p:nvGraphicFramePr>
          <p:cNvPr id="19" name="P_6_BD#e66027e10?colgroup=4,30&amp;vbadefaultcenterpage=1&amp;parentnodeid=3ca935d4e&amp;vbahtmlprocessed=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02920" y="2974959"/>
          <a:ext cx="11146536" cy="1816100"/>
        </p:xfrm>
        <a:graphic>
          <a:graphicData uri="http://schemas.openxmlformats.org/drawingml/2006/table">
            <a:tbl>
              <a:tblPr/>
              <a:tblGrid>
                <a:gridCol w="1645920"/>
                <a:gridCol w="777240"/>
                <a:gridCol w="8723376"/>
              </a:tblGrid>
              <a:tr h="44450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南宋建立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1127年，赵构在应天府称皇帝,后定都临安，史称南宋。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910654">
                <a:tc rowSpan="2"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宋金关系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战争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南宋初年，宋军在与金军对抗中素质明显提高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，形成几支较有战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斗力的部队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，尤以</a:t>
                      </a: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岳飞指挥的“岳家军”战绩卓著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5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和议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1141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 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年，南宋与金订立[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8]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形成南北对峙局面。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P_6_AN.8_1#e66027e10.blank?vbadefaultcenterpage=1&amp;parentnodeid=3ca935d4e&amp;vbapositionanswer=8&amp;vbahtmlprocessed=1"/>
          <p:cNvSpPr/>
          <p:nvPr/>
        </p:nvSpPr>
        <p:spPr>
          <a:xfrm>
            <a:off x="6669777" y="4301348"/>
            <a:ext cx="1287463" cy="402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4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绍兴和议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f9a6418b7?vbadefaultcenterpage=1&amp;parentnodeid=fae01e390&amp;vbahtmlprocessed=1"/>
          <p:cNvSpPr/>
          <p:nvPr/>
        </p:nvSpPr>
        <p:spPr>
          <a:xfrm>
            <a:off x="502920" y="722376"/>
            <a:ext cx="11183112" cy="9499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知识点二</a:t>
            </a:r>
            <a:r>
              <a:rPr lang="en-US" altLang="zh-CN" sz="23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辽夏金元的统治</a:t>
            </a:r>
            <a:endParaRPr lang="en-US" altLang="zh-CN" sz="2300" dirty="0"/>
          </a:p>
        </p:txBody>
      </p:sp>
      <p:sp>
        <p:nvSpPr>
          <p:cNvPr id="3" name="P_6_BD#ca7c85b2b?segpoint=1&amp;vbadefaultcenterpage=1&amp;parentnodeid=f9a6418b7&amp;vbahtmlprocessed=1"/>
          <p:cNvSpPr/>
          <p:nvPr/>
        </p:nvSpPr>
        <p:spPr>
          <a:xfrm>
            <a:off x="502920" y="1254573"/>
            <a:ext cx="11183112" cy="42875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1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1.辽、西夏、金的统治</a:t>
            </a:r>
            <a:endParaRPr lang="en-US" altLang="zh-CN" sz="2100" dirty="0"/>
          </a:p>
        </p:txBody>
      </p:sp>
      <p:sp>
        <p:nvSpPr>
          <p:cNvPr id="4" name="P_6_BD#ca7c85b2b?segpoint=1&amp;vbadefaultcenterpage=1&amp;parentnodeid=f9a6418b7&amp;vbahtmlprocessed=1"/>
          <p:cNvSpPr/>
          <p:nvPr/>
        </p:nvSpPr>
        <p:spPr>
          <a:xfrm>
            <a:off x="502920" y="1745043"/>
            <a:ext cx="11183112" cy="42875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1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（1）辽的统治（916—1125年）</a:t>
            </a:r>
            <a:endParaRPr lang="en-US" altLang="zh-CN" sz="2100" dirty="0"/>
          </a:p>
        </p:txBody>
      </p:sp>
      <p:graphicFrame>
        <p:nvGraphicFramePr>
          <p:cNvPr id="20" name="P_6_BD#ca7c85b2b?colgroup=5,30&amp;vbadefaultcenterpage=1&amp;parentnodeid=f9a6418b7&amp;vbahtmlprocessed=1"/>
          <p:cNvGraphicFramePr>
            <a:graphicFrameLocks noGrp="1"/>
          </p:cNvGraphicFramePr>
          <p:nvPr/>
        </p:nvGraphicFramePr>
        <p:xfrm>
          <a:off x="502920" y="2311400"/>
          <a:ext cx="11155680" cy="2400300"/>
        </p:xfrm>
        <a:graphic>
          <a:graphicData uri="http://schemas.openxmlformats.org/drawingml/2006/table">
            <a:tbl>
              <a:tblPr/>
              <a:tblGrid>
                <a:gridCol w="1828800"/>
                <a:gridCol w="9326880"/>
              </a:tblGrid>
              <a:tr h="796989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1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建立</a:t>
                      </a:r>
                      <a:endParaRPr lang="en-US" altLang="zh-CN" sz="21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1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916年，契丹族首领耶律阿保机建立契丹国，定都上京，后来版图扩大</a:t>
                      </a:r>
                      <a:r>
                        <a:rPr lang="en-US" altLang="zh-CN" sz="21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，改国</a:t>
                      </a:r>
                    </a:p>
                    <a:p>
                      <a:pPr algn="l" latinLnBrk="1" hangingPunct="0">
                        <a:lnSpc>
                          <a:spcPts val="3000"/>
                        </a:lnSpc>
                      </a:pPr>
                      <a:r>
                        <a:rPr lang="en-US" altLang="zh-CN" sz="21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号为辽</a:t>
                      </a:r>
                      <a:r>
                        <a:rPr lang="en-US" altLang="zh-CN" sz="21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21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989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1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制度建设</a:t>
                      </a:r>
                      <a:endParaRPr lang="en-US" altLang="zh-CN" sz="21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100" b="1" i="0" dirty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辽朝的职官设置分为南、北面官</a:t>
                      </a:r>
                      <a:r>
                        <a:rPr lang="en-US" altLang="zh-CN" sz="21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100" b="0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南面官负责以汉人为主的农耕民族事务，北</a:t>
                      </a:r>
                      <a:endParaRPr lang="en-US" altLang="zh-CN" sz="2100" b="0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algn="l" latinLnBrk="1" hangingPunct="0">
                        <a:lnSpc>
                          <a:spcPts val="3000"/>
                        </a:lnSpc>
                      </a:pPr>
                      <a:r>
                        <a:rPr lang="en-US" altLang="zh-CN" sz="2100" b="0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面官负责契丹等游牧民族事务</a:t>
                      </a:r>
                      <a:r>
                        <a:rPr lang="en-US" altLang="zh-CN" sz="21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21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989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1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行政中心</a:t>
                      </a:r>
                      <a:endParaRPr lang="en-US" altLang="zh-CN" sz="21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1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皇帝和宫廷仍保持草原习俗，每年随季节转换定期迁徙</a:t>
                      </a:r>
                      <a:r>
                        <a:rPr lang="en-US" altLang="zh-CN" sz="21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，迁徙中的行营成为国</a:t>
                      </a:r>
                    </a:p>
                    <a:p>
                      <a:pPr algn="l" latinLnBrk="1" hangingPunct="0">
                        <a:lnSpc>
                          <a:spcPts val="3000"/>
                        </a:lnSpc>
                      </a:pPr>
                      <a:r>
                        <a:rPr lang="en-US" altLang="zh-CN" sz="21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家政治中心</a:t>
                      </a:r>
                      <a:r>
                        <a:rPr lang="en-US" altLang="zh-CN" sz="21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21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P_6_BD#ca7c85b2b?segpoint=1&amp;vbadefaultcenterpage=1&amp;parentnodeid=f9a6418b7&amp;vbahtmlprocessed=1"/>
          <p:cNvSpPr/>
          <p:nvPr/>
        </p:nvSpPr>
        <p:spPr>
          <a:xfrm>
            <a:off x="502920" y="4838700"/>
            <a:ext cx="11183112" cy="13888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1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（2）西夏的统治（1038—1227年）</a:t>
            </a:r>
            <a:endParaRPr lang="en-US" altLang="zh-CN" sz="2100" dirty="0"/>
          </a:p>
          <a:p>
            <a:pPr algn="l" latinLnBrk="1">
              <a:lnSpc>
                <a:spcPct val="150000"/>
              </a:lnSpc>
            </a:pPr>
            <a:r>
              <a:rPr lang="en-US" altLang="zh-CN" sz="21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①建立政权：1038年,党项首领元昊称帝,定都兴庆府,国号大夏,史称西夏。</a:t>
            </a:r>
            <a:endParaRPr lang="en-US" altLang="zh-CN" sz="2100" dirty="0"/>
          </a:p>
          <a:p>
            <a:pPr algn="l" latinLnBrk="1">
              <a:lnSpc>
                <a:spcPct val="150000"/>
              </a:lnSpc>
            </a:pPr>
            <a:r>
              <a:rPr lang="en-US" altLang="zh-CN" sz="21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②政治制度：基本模仿北宋,中央机构除汉式官称外,同时有一套本民族称谓的官称。</a:t>
            </a:r>
            <a:endParaRPr lang="en-US" altLang="zh-CN" sz="2100" dirty="0"/>
          </a:p>
        </p:txBody>
      </p:sp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ca7c85b2b?vbadefaultcenterpage=1&amp;parentnodeid=f9a6418b7&amp;vbahtmlprocessed=1"/>
          <p:cNvSpPr/>
          <p:nvPr/>
        </p:nvSpPr>
        <p:spPr>
          <a:xfrm>
            <a:off x="502920" y="1445657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（3）金朝的统治（1115—1234年）</a:t>
            </a:r>
            <a:endParaRPr lang="en-US" altLang="zh-CN" sz="2400" dirty="0"/>
          </a:p>
        </p:txBody>
      </p:sp>
      <p:graphicFrame>
        <p:nvGraphicFramePr>
          <p:cNvPr id="21" name="P_6_BD#ca7c85b2b?colgroup=4,30&amp;vbadefaultcenterpage=1&amp;parentnodeid=f9a6418b7&amp;vbahtmlprocessed=1"/>
          <p:cNvGraphicFramePr>
            <a:graphicFrameLocks noGrp="1"/>
          </p:cNvGraphicFramePr>
          <p:nvPr/>
        </p:nvGraphicFramePr>
        <p:xfrm>
          <a:off x="502920" y="2069481"/>
          <a:ext cx="11155680" cy="3644900"/>
        </p:xfrm>
        <a:graphic>
          <a:graphicData uri="http://schemas.openxmlformats.org/drawingml/2006/table">
            <a:tbl>
              <a:tblPr/>
              <a:tblGrid>
                <a:gridCol w="1581912"/>
                <a:gridCol w="9573768"/>
              </a:tblGrid>
              <a:tr h="910844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建立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1115年，女真族首领完颜阿骨打称帝，建立金朝，定都会宁府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（上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京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）。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56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征战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1125年，金灭辽；1127年金灭北宋。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56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迁都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1153年，金迁都燕京，将燕京改名为中都。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65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制度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基本沿袭唐宋制度，同时保持了一套女真民族的管理系统，叫作“[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9]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</a:t>
                      </a:r>
                    </a:p>
                    <a:p>
                      <a:pPr algn="l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”。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65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盛衰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12世纪后期金世宗在位，金朝进入鼎盛时期，政治稳定，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经济繁荣，</a:t>
                      </a:r>
                    </a:p>
                    <a:p>
                      <a:pPr algn="l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史称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“[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10]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”。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世宗死后，统治逐渐衰落。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P_6_AN.9_1#ca7c85b2b.blank?vbadefaultcenterpage=1&amp;parentnodeid=f9a6418b7&amp;vbapositionanswer=9&amp;vbahtmlprocessed=1"/>
          <p:cNvSpPr/>
          <p:nvPr/>
        </p:nvSpPr>
        <p:spPr>
          <a:xfrm>
            <a:off x="2156832" y="4308364"/>
            <a:ext cx="1287463" cy="4406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ts val="3800"/>
              </a:lnSpc>
            </a:pPr>
            <a:r>
              <a:rPr lang="en-US" altLang="zh-CN" sz="2400" b="0" i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猛安谋克</a:t>
            </a:r>
            <a:endParaRPr lang="en-US" altLang="zh-CN" sz="2400" dirty="0"/>
          </a:p>
        </p:txBody>
      </p:sp>
      <p:sp>
        <p:nvSpPr>
          <p:cNvPr id="5" name="P_6_AN.10_1#ca7c85b2b.blank?vbadefaultcenterpage=1&amp;parentnodeid=f9a6418b7&amp;vbapositionanswer=10&amp;vbahtmlprocessed=1"/>
          <p:cNvSpPr/>
          <p:nvPr/>
        </p:nvSpPr>
        <p:spPr>
          <a:xfrm>
            <a:off x="3536370" y="5215017"/>
            <a:ext cx="1287463" cy="402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4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大定之治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_6_BD#ca7c85b2b?vbadefaultcenterpage=1&amp;parentnodeid=f9a6418b7&amp;vbahtmlprocessed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0136" y="877745"/>
            <a:ext cx="868680" cy="310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P_6_BD#ca7c85b2b?segpoint=1&amp;vbadefaultcenterpage=1&amp;parentnodeid=f9a6418b7&amp;vbahtmlprocessed=1"/>
          <p:cNvSpPr/>
          <p:nvPr/>
        </p:nvSpPr>
        <p:spPr>
          <a:xfrm>
            <a:off x="502920" y="1326309"/>
            <a:ext cx="11183112" cy="24063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40000"/>
              </a:lnSpc>
            </a:pPr>
            <a:r>
              <a:rPr lang="en-US" altLang="zh-CN" sz="23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猛安谋克制</a:t>
            </a:r>
            <a:endParaRPr lang="en-US" altLang="zh-CN" sz="2300" dirty="0">
              <a:solidFill>
                <a:srgbClr val="FF0000"/>
              </a:solidFill>
            </a:endParaRPr>
          </a:p>
          <a:p>
            <a:pPr algn="l" latinLnBrk="1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猛安谋克制是女真人在氏族社会末期的部落组织，完颜阿骨打加以发展，使它同时成为部分较早归附金朝的契丹人的社会基层组织。猛安谋克制是兵民合一的制度，猛安谋克既是军事组织又是地方行政组织。猛安谋克制的推行加速了女真族的封建化进程，在女真社会发展过程中起了巨大作用。</a:t>
            </a:r>
            <a:endParaRPr lang="en-US" altLang="zh-CN" sz="2300" dirty="0"/>
          </a:p>
        </p:txBody>
      </p:sp>
      <p:pic>
        <p:nvPicPr>
          <p:cNvPr id="4" name="P_6_BD#ca7c85b2b?vbadefaultcenterpage=1&amp;parentnodeid=f9a6418b7&amp;vbahtmlprocessed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0992" y="3866309"/>
            <a:ext cx="896112" cy="301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P_6_BD#ca7c85b2b?segpoint=1&amp;vbadefaultcenterpage=1&amp;parentnodeid=f9a6418b7&amp;vbahtmlprocessed=1"/>
          <p:cNvSpPr/>
          <p:nvPr/>
        </p:nvSpPr>
        <p:spPr>
          <a:xfrm>
            <a:off x="502920" y="4298109"/>
            <a:ext cx="11183112" cy="4434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4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金迁都的原因和意义</a:t>
            </a:r>
            <a:endParaRPr lang="en-US" altLang="zh-CN" sz="2300" dirty="0"/>
          </a:p>
        </p:txBody>
      </p:sp>
      <p:sp>
        <p:nvSpPr>
          <p:cNvPr id="6" name="P_6_BD#ca7c85b2b?segpoint=1&amp;vbadefaultcenterpage=1&amp;parentnodeid=f9a6418b7&amp;vbahtmlprocessed=1"/>
          <p:cNvSpPr/>
          <p:nvPr/>
        </p:nvSpPr>
        <p:spPr>
          <a:xfrm>
            <a:off x="502920" y="4798552"/>
            <a:ext cx="11183112" cy="4432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（1）原因：燕京是战略要地，便于控制全境及南下攻宋，而且文明程度较高。</a:t>
            </a:r>
            <a:endParaRPr lang="en-US" altLang="zh-CN" sz="2300" dirty="0"/>
          </a:p>
        </p:txBody>
      </p:sp>
      <p:sp>
        <p:nvSpPr>
          <p:cNvPr id="7" name="P_6_BD#ca7c85b2b?segpoint=1&amp;vbadefaultcenterpage=1&amp;parentnodeid=f9a6418b7&amp;vbahtmlprocessed=1"/>
          <p:cNvSpPr/>
          <p:nvPr/>
        </p:nvSpPr>
        <p:spPr>
          <a:xfrm>
            <a:off x="502920" y="5298043"/>
            <a:ext cx="11183112" cy="9342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（2）意义：促进了民族交融，加快了社会进步；也加速了北京地区的建设发展，为此后的朝代定都北京提供了更好的基础。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ca7c85b2b?segpoint=1&amp;vbadefaultcenterpage=1&amp;parentnodeid=f9a6418b7&amp;vbahtmlprocessed=1"/>
          <p:cNvSpPr/>
          <p:nvPr/>
        </p:nvSpPr>
        <p:spPr>
          <a:xfrm>
            <a:off x="502920" y="1114409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2.元朝的统治</a:t>
            </a:r>
            <a:endParaRPr lang="en-US" altLang="zh-CN" sz="2400" dirty="0"/>
          </a:p>
        </p:txBody>
      </p:sp>
      <p:sp>
        <p:nvSpPr>
          <p:cNvPr id="3" name="P_6_BD#ca7c85b2b?segpoint=1&amp;vbadefaultcenterpage=1&amp;parentnodeid=f9a6418b7&amp;vbahtmlprocessed=1"/>
          <p:cNvSpPr/>
          <p:nvPr/>
        </p:nvSpPr>
        <p:spPr>
          <a:xfrm>
            <a:off x="502920" y="1664636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（1）统一:1276年,元军占领南宋都城临安。1279年，元军击败南宋余部，完成统一。</a:t>
            </a:r>
            <a:endParaRPr lang="en-US" altLang="zh-CN" sz="2400" dirty="0"/>
          </a:p>
        </p:txBody>
      </p:sp>
      <p:sp>
        <p:nvSpPr>
          <p:cNvPr id="4" name="P_6_BD#ca7c85b2b?segpoint=1&amp;vbadefaultcenterpage=1&amp;parentnodeid=f9a6418b7&amp;vbahtmlprocessed=1"/>
          <p:cNvSpPr/>
          <p:nvPr/>
        </p:nvSpPr>
        <p:spPr>
          <a:xfrm>
            <a:off x="502920" y="2210736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（2）措施</a:t>
            </a:r>
            <a:endParaRPr lang="en-US" altLang="zh-CN" sz="2400" dirty="0"/>
          </a:p>
        </p:txBody>
      </p:sp>
      <p:graphicFrame>
        <p:nvGraphicFramePr>
          <p:cNvPr id="23" name="P_6_BD#ca7c85b2b?colgroup=4,30&amp;vbadefaultcenterpage=1&amp;parentnodeid=f9a6418b7&amp;vbahtmlprocessed=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02920" y="2827893"/>
          <a:ext cx="11155680" cy="3225800"/>
        </p:xfrm>
        <a:graphic>
          <a:graphicData uri="http://schemas.openxmlformats.org/drawingml/2006/table">
            <a:tbl>
              <a:tblPr/>
              <a:tblGrid>
                <a:gridCol w="1600200"/>
                <a:gridCol w="832104"/>
                <a:gridCol w="8723376"/>
              </a:tblGrid>
              <a:tr h="435356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交通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修筑驿道，设立驿站。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35356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中央机构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宰相机构是[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11]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910654">
                <a:tc rowSpan="2"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地方管理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内容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实行[12]</a:t>
                      </a:r>
                      <a:r>
                        <a:rPr lang="en-US" altLang="zh-CN" sz="240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__________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400" b="0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除今天的</a:t>
                      </a:r>
                      <a:r>
                        <a:rPr lang="en-US" altLang="zh-CN" sz="2400" b="0" i="0" dirty="0" err="1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河北、山西、山东</a:t>
                      </a:r>
                      <a:r>
                        <a:rPr lang="en-US" altLang="zh-CN" sz="2400" b="0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地区由中书省</a:t>
                      </a:r>
                      <a:endParaRPr lang="en-US" altLang="zh-CN" sz="2400" b="0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直辖外,全国共设10个行省。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33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意义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行省辖区广阔，军政大权集中，提高了行政效率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巩固了多民族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国家统一</a:t>
                      </a: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，是我国省制的开端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，也促进了边疆少数民族地区政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治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、经济和文化的发展。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P_6_AN.11_1#ca7c85b2b.blank?vbadefaultcenterpage=1&amp;parentnodeid=f9a6418b7&amp;vbapositionanswer=11&amp;vbahtmlprocessed=1"/>
          <p:cNvSpPr/>
          <p:nvPr/>
        </p:nvSpPr>
        <p:spPr>
          <a:xfrm>
            <a:off x="4322817" y="3243628"/>
            <a:ext cx="982663" cy="402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4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中书省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7" name="P_6_AN.12_1#ca7c85b2b.blank?vbadefaultcenterpage=1&amp;parentnodeid=f9a6418b7&amp;vbapositionanswer=12&amp;vbahtmlprocessed=1"/>
          <p:cNvSpPr/>
          <p:nvPr/>
        </p:nvSpPr>
        <p:spPr>
          <a:xfrm>
            <a:off x="4251824" y="3668569"/>
            <a:ext cx="1287463" cy="4406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行省制度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P_6_BD#ca7c85b2b?colgroup=4,30&amp;vbadefaultcenterpage=1&amp;parentnodeid=f9a6418b7&amp;vbahtmlprocessed=1"/>
          <p:cNvGraphicFramePr>
            <a:graphicFrameLocks noGrp="1"/>
          </p:cNvGraphicFramePr>
          <p:nvPr/>
        </p:nvGraphicFramePr>
        <p:xfrm>
          <a:off x="502920" y="2695654"/>
          <a:ext cx="11253080" cy="2374900"/>
        </p:xfrm>
        <a:graphic>
          <a:graphicData uri="http://schemas.openxmlformats.org/drawingml/2006/table">
            <a:tbl>
              <a:tblPr/>
              <a:tblGrid>
                <a:gridCol w="1600200"/>
                <a:gridCol w="9652880"/>
              </a:tblGrid>
              <a:tr h="2337308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边疆治理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①对吐蕃：由直属中央政府的[13]</a:t>
                      </a:r>
                      <a:r>
                        <a:rPr lang="en-US" altLang="zh-CN" sz="240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</a:t>
                      </a:r>
                      <a:r>
                        <a:rPr lang="en-US" altLang="zh-CN" sz="2400" b="0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进行管理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②</a:t>
                      </a:r>
                      <a:r>
                        <a:rPr lang="en-US" altLang="zh-CN" sz="2400" b="0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对西域：设北庭都元帅府、</a:t>
                      </a:r>
                      <a:r>
                        <a:rPr lang="en-US" altLang="zh-CN" sz="2400" b="0" i="0" dirty="0" err="1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宣慰司</a:t>
                      </a:r>
                      <a:r>
                        <a:rPr lang="en-US" altLang="zh-CN" sz="2400" b="0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等管理军政事务,加强对西域的管</a:t>
                      </a:r>
                      <a:endParaRPr lang="en-US" altLang="zh-CN" sz="2400" b="0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辖。</a:t>
                      </a:r>
                      <a:endParaRPr lang="en-US" altLang="zh-CN" sz="1200" dirty="0"/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③</a:t>
                      </a:r>
                      <a:r>
                        <a:rPr lang="en-US" altLang="zh-CN" sz="2400" b="0" i="0" dirty="0" err="1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对台湾</a:t>
                      </a:r>
                      <a:r>
                        <a:rPr lang="en-US" altLang="zh-CN" sz="2400" b="0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：</a:t>
                      </a:r>
                      <a:r>
                        <a:rPr lang="en-US" altLang="zh-CN" sz="2400" b="1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在隶属福建晋江的澎湖设置巡检司,履行行政管理职能</a:t>
                      </a:r>
                      <a:r>
                        <a:rPr lang="en-US" altLang="zh-CN" sz="2400" b="0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，以</a:t>
                      </a:r>
                      <a:endParaRPr lang="en-US" altLang="zh-CN" sz="2400" b="0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经略台湾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P_6_AN.13_1#ca7c85b2b.blank?vbadefaultcenterpage=1&amp;parentnodeid=f9a6418b7&amp;vbapositionanswer=13&amp;vbahtmlprocessed=1"/>
          <p:cNvSpPr/>
          <p:nvPr/>
        </p:nvSpPr>
        <p:spPr>
          <a:xfrm>
            <a:off x="6772520" y="2657554"/>
            <a:ext cx="982663" cy="4406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宣政院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2" name="P_6_BD#ca7c85b2b?colgroup=4,30&amp;vbadefaultcenterpage=1&amp;parentnodeid=f9a6418b7&amp;vbahtmlprocessed=1"/>
          <p:cNvSpPr txBox="1"/>
          <p:nvPr/>
        </p:nvSpPr>
        <p:spPr>
          <a:xfrm>
            <a:off x="502920" y="2071831"/>
            <a:ext cx="11186160" cy="49072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ca7c85b2b?segpoint=1&amp;vbadefaultcenterpage=1&amp;parentnodeid=f9a6418b7&amp;vbahtmlprocessed=1"/>
          <p:cNvSpPr/>
          <p:nvPr/>
        </p:nvSpPr>
        <p:spPr>
          <a:xfrm>
            <a:off x="502920" y="1661240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（3）民族关系</a:t>
            </a:r>
            <a:endParaRPr lang="en-US" altLang="zh-CN" sz="2400" dirty="0"/>
          </a:p>
        </p:txBody>
      </p:sp>
      <p:graphicFrame>
        <p:nvGraphicFramePr>
          <p:cNvPr id="25" name="P_6_BD#ca7c85b2b?colgroup=5,30&amp;vbadefaultcenterpage=1&amp;parentnodeid=f9a6418b7&amp;vbahtmlprocessed=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02920" y="2285064"/>
          <a:ext cx="11146536" cy="3213100"/>
        </p:xfrm>
        <a:graphic>
          <a:graphicData uri="http://schemas.openxmlformats.org/drawingml/2006/table">
            <a:tbl>
              <a:tblPr/>
              <a:tblGrid>
                <a:gridCol w="1783080"/>
                <a:gridCol w="932688"/>
                <a:gridCol w="8430768"/>
              </a:tblGrid>
              <a:tr h="435356">
                <a:tc rowSpan="2"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民族交融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很多蒙古人迁入中原，同汉族杂居相处。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38214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元朝时,来自中亚、西亚的波斯人、阿拉伯人等移居中国,同汉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、蒙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古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、畏兀儿等民族长期相处、不断通婚,逐渐被吸收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、融合而形成我</a:t>
                      </a:r>
                    </a:p>
                    <a:p>
                      <a:pPr algn="l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国回族的前身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——[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14]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35356">
                <a:tc rowSpan="2"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民族政策：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“</a:t>
                      </a: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四等人制”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目的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蒙古统治者为了保障自己的统治利益。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4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内容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对不同民族采取差别对待措施,被后人概括为“四等人制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”,依次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为蒙古人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、色目人、汉人、南人。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P_6_AN.14_1#ca7c85b2b.blank?vbadefaultcenterpage=1&amp;parentnodeid=f9a6418b7&amp;vbapositionanswer=14&amp;vbahtmlprocessed=1"/>
          <p:cNvSpPr/>
          <p:nvPr/>
        </p:nvSpPr>
        <p:spPr>
          <a:xfrm>
            <a:off x="5431400" y="3656791"/>
            <a:ext cx="677863" cy="402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4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回回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_6_BD#ca7c85b2b?vbadefaultcenterpage=1&amp;parentnodeid=f9a6418b7&amp;vbahtmlprocessed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7568" y="1175528"/>
            <a:ext cx="813816" cy="274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P_6_BD#ca7c85b2b?segpoint=1&amp;vbadefaultcenterpage=1&amp;parentnodeid=f9a6418b7&amp;vbahtmlprocessed=1"/>
          <p:cNvSpPr/>
          <p:nvPr/>
        </p:nvSpPr>
        <p:spPr>
          <a:xfrm>
            <a:off x="502920" y="1585992"/>
            <a:ext cx="11183112" cy="4902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元朝统一多民族封建国家发展的特点</a:t>
            </a:r>
            <a:endParaRPr lang="en-US" altLang="zh-CN" sz="2400" dirty="0"/>
          </a:p>
        </p:txBody>
      </p:sp>
      <p:sp>
        <p:nvSpPr>
          <p:cNvPr id="4" name="P_6_BD#ca7c85b2b?segpoint=1&amp;vbadefaultcenterpage=1&amp;parentnodeid=f9a6418b7&amp;vbahtmlprocessed=1"/>
          <p:cNvSpPr/>
          <p:nvPr/>
        </p:nvSpPr>
        <p:spPr>
          <a:xfrm>
            <a:off x="502920" y="2139712"/>
            <a:ext cx="11183112" cy="10388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（1）空前辽阔的疆域便利了各民族的活动和交往，是元朝统一多民族国家发展的前提条件。</a:t>
            </a:r>
            <a:endParaRPr lang="en-US" altLang="zh-CN" sz="2400" dirty="0"/>
          </a:p>
        </p:txBody>
      </p:sp>
      <p:sp>
        <p:nvSpPr>
          <p:cNvPr id="5" name="P_6_BD#ca7c85b2b?segpoint=1&amp;vbadefaultcenterpage=1&amp;parentnodeid=f9a6418b7&amp;vbahtmlprocessed=1"/>
          <p:cNvSpPr/>
          <p:nvPr/>
        </p:nvSpPr>
        <p:spPr>
          <a:xfrm>
            <a:off x="502920" y="3242135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（2）民族交融形式多样，是元朝统一多民族国家发展的基本内容。</a:t>
            </a:r>
            <a:endParaRPr lang="en-US" altLang="zh-CN" sz="2400" dirty="0"/>
          </a:p>
        </p:txBody>
      </p:sp>
      <p:sp>
        <p:nvSpPr>
          <p:cNvPr id="6" name="P_6_BD#ca7c85b2b?segpoint=1&amp;vbadefaultcenterpage=1&amp;parentnodeid=f9a6418b7&amp;vbahtmlprocessed=1"/>
          <p:cNvSpPr/>
          <p:nvPr/>
        </p:nvSpPr>
        <p:spPr>
          <a:xfrm>
            <a:off x="502920" y="3790902"/>
            <a:ext cx="11183112" cy="10388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（3）采取强有力的措施空前有效地管辖边疆地区，是元朝促进统一多民族国家发展的重要手段。</a:t>
            </a:r>
            <a:endParaRPr lang="en-US" altLang="zh-CN" sz="2400" dirty="0"/>
          </a:p>
        </p:txBody>
      </p:sp>
      <p:sp>
        <p:nvSpPr>
          <p:cNvPr id="7" name="P_6_BD#ca7c85b2b?segpoint=1&amp;vbadefaultcenterpage=1&amp;parentnodeid=f9a6418b7&amp;vbahtmlprocessed=1"/>
          <p:cNvSpPr/>
          <p:nvPr/>
        </p:nvSpPr>
        <p:spPr>
          <a:xfrm>
            <a:off x="502920" y="4895612"/>
            <a:ext cx="11183112" cy="10388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（4）元代行省打破以往“山川形便”划分行政区域的原则，采取“犬牙交错”的原则，以防止地方割据。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4_BD#fefac1996?vbadefaultcenterpage=1&amp;parentnodeid=dbc5123ec&amp;vbahtmlprocessed=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722376"/>
            <a:ext cx="3163824" cy="429768"/>
          </a:xfrm>
          <a:prstGeom prst="rect">
            <a:avLst/>
          </a:prstGeom>
        </p:spPr>
      </p:pic>
      <p:sp>
        <p:nvSpPr>
          <p:cNvPr id="3" name="C_5_BD#4166ff8ef?vbadefaultcenterpage=1&amp;parentnodeid=fefac1996&amp;vbahtmlprocessed=1"/>
          <p:cNvSpPr/>
          <p:nvPr/>
        </p:nvSpPr>
        <p:spPr>
          <a:xfrm>
            <a:off x="502920" y="1282700"/>
            <a:ext cx="11183112" cy="8950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情境1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宋初中央集权的加强</a:t>
            </a:r>
            <a:endParaRPr lang="en-US" altLang="zh-CN" sz="2400" dirty="0"/>
          </a:p>
        </p:txBody>
      </p:sp>
      <p:sp>
        <p:nvSpPr>
          <p:cNvPr id="4" name="QO_6_BD.15_1#55d2ba6da?vbadefaultcenterpage=1&amp;parentnodeid=4166ff8ef&amp;vbahtmlprocessed=1"/>
          <p:cNvSpPr/>
          <p:nvPr/>
        </p:nvSpPr>
        <p:spPr>
          <a:xfrm>
            <a:off x="502920" y="1833943"/>
            <a:ext cx="11183112" cy="15833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“吾欲息天下兵，为国家计长久，其道何如？”普回答：“</a:t>
            </a:r>
            <a:r>
              <a:rPr lang="en-US" altLang="zh-CN" sz="2400" b="0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……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方镇太重，君弱臣强而已。今欲治之，唯稍夺其权，制其钱谷，收其精兵，则天下自安矣。”</a:t>
            </a:r>
            <a:endParaRPr lang="en-US" altLang="zh-CN" sz="2400" dirty="0"/>
          </a:p>
          <a:p>
            <a:pPr marL="0"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据材料，指出宋朝初立时的“弊”是什么。统治者是怎样改变这一弊政的？</a:t>
            </a:r>
            <a:endParaRPr lang="en-US" altLang="zh-CN" sz="2400" dirty="0"/>
          </a:p>
        </p:txBody>
      </p:sp>
      <p:sp>
        <p:nvSpPr>
          <p:cNvPr id="5" name="QO_6_AN.16_1#55d2ba6da?vbadefaultcenterpage=1&amp;parentnodeid=4166ff8ef&amp;vbahtmlprocessed=1"/>
          <p:cNvSpPr/>
          <p:nvPr/>
        </p:nvSpPr>
        <p:spPr>
          <a:xfrm>
            <a:off x="502920" y="3484943"/>
            <a:ext cx="11183112" cy="4860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spc="-5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[答案]</a:t>
            </a:r>
            <a:r>
              <a:rPr lang="en-US" altLang="zh-CN" sz="2400" b="1" i="0" spc="-50" dirty="0">
                <a:solidFill>
                  <a:srgbClr val="A000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spc="-5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“弊”：方镇太重，君弱臣强。做法：从行政、财政、军事三方面削弱藩镇之权。</a:t>
            </a:r>
            <a:endParaRPr lang="en-US" altLang="zh-CN" sz="2400" spc="-5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34f502af2?vbadefaultcenterpage=1&amp;parentnodeid=4166ff8ef&amp;vbahtmlprocessed=1"/>
          <p:cNvSpPr/>
          <p:nvPr/>
        </p:nvSpPr>
        <p:spPr>
          <a:xfrm>
            <a:off x="502920" y="1128792"/>
            <a:ext cx="11183112" cy="10388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图解历史</a:t>
            </a:r>
            <a:endParaRPr lang="en-US" altLang="zh-CN" sz="2400" dirty="0"/>
          </a:p>
          <a:p>
            <a:pPr algn="ctr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北宋分割相权示意图</a:t>
            </a:r>
            <a:endParaRPr lang="en-US" altLang="zh-CN" sz="2400" dirty="0"/>
          </a:p>
        </p:txBody>
      </p:sp>
      <p:pic>
        <p:nvPicPr>
          <p:cNvPr id="3" name="P_6_BD#34f502af2?vbadefaultcenterpage=1&amp;parentnodeid=4166ff8ef&amp;vbahtmlprocessed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7016" y="2296176"/>
            <a:ext cx="5084064" cy="3685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4_BD#d82b6c0a6?segpoint=1&amp;vbadefaultcenterpage=1&amp;parentnodeid=1660965c7&amp;vbahtmlprocessed=1"/>
          <p:cNvSpPr/>
          <p:nvPr/>
        </p:nvSpPr>
        <p:spPr>
          <a:xfrm>
            <a:off x="502920" y="2211848"/>
            <a:ext cx="11183112" cy="10388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3.民族关系上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：民族政权并立、对峙,但以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和平交往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为主，各民族互相交融，边疆少数民族封建化进程加快。</a:t>
            </a:r>
            <a:endParaRPr lang="en-US" altLang="zh-CN" sz="2400" dirty="0"/>
          </a:p>
        </p:txBody>
      </p:sp>
      <p:sp>
        <p:nvSpPr>
          <p:cNvPr id="3" name="P_4_BD#d82b6c0a6?segpoint=1&amp;vbadefaultcenterpage=1&amp;parentnodeid=1660965c7&amp;vbahtmlprocessed=1"/>
          <p:cNvSpPr/>
          <p:nvPr/>
        </p:nvSpPr>
        <p:spPr>
          <a:xfrm>
            <a:off x="502920" y="3310652"/>
            <a:ext cx="11183112" cy="1587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4.思想文化上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：理学产生，儒学走向思辨化、哲理化；科技成就突出，印刷术、指南针、火药走向成熟并外传；以宋词、元曲、风俗画为代表的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市民化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、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多元化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的文学艺术繁荣。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34f502af2?vbadefaultcenterpage=1&amp;parentnodeid=4166ff8ef&amp;vbahtmlprocessed=1"/>
          <p:cNvSpPr/>
          <p:nvPr/>
        </p:nvSpPr>
        <p:spPr>
          <a:xfrm>
            <a:off x="502920" y="1223534"/>
            <a:ext cx="11183112" cy="4902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北宋的积贫、积弱局面</a:t>
            </a:r>
            <a:endParaRPr lang="en-US" altLang="zh-CN" sz="2400" dirty="0"/>
          </a:p>
        </p:txBody>
      </p:sp>
      <p:pic>
        <p:nvPicPr>
          <p:cNvPr id="3" name="P_6_BD#34f502af2?vbadefaultcenterpage=1&amp;parentnodeid=4166ff8ef&amp;vbahtmlprocessed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984" y="1844818"/>
            <a:ext cx="5577840" cy="4041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3_BD#44e38c66d?vbadefaultcenterpage=1&amp;parentnodeid=dc9d2449c&amp;vbahtmlprocessed=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" y="722376"/>
            <a:ext cx="10927080" cy="466344"/>
          </a:xfrm>
          <a:prstGeom prst="rect">
            <a:avLst/>
          </a:prstGeom>
        </p:spPr>
      </p:pic>
      <p:sp>
        <p:nvSpPr>
          <p:cNvPr id="3" name="C_4_BD#9046c7dc1?vbadefaultcenterpage=1&amp;parentnodeid=44e38c66d&amp;vbahtmlprocessed=1"/>
          <p:cNvSpPr/>
          <p:nvPr/>
        </p:nvSpPr>
        <p:spPr>
          <a:xfrm>
            <a:off x="502920" y="1320800"/>
            <a:ext cx="11183112" cy="9956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探究1</a:t>
            </a:r>
            <a:r>
              <a:rPr lang="en-US" altLang="zh-CN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北宋中央集权的加强</a:t>
            </a:r>
            <a:endParaRPr lang="en-US" altLang="zh-CN" sz="2800" dirty="0"/>
          </a:p>
        </p:txBody>
      </p:sp>
      <p:pic>
        <p:nvPicPr>
          <p:cNvPr id="4" name="C_5_BD#c510969ff?vbadefaultcenterpage=1&amp;parentnodeid=9046c7dc1&amp;vbahtmlprocessed=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" y="2019300"/>
            <a:ext cx="1655064" cy="429768"/>
          </a:xfrm>
          <a:prstGeom prst="rect">
            <a:avLst/>
          </a:prstGeom>
        </p:spPr>
      </p:pic>
      <p:sp>
        <p:nvSpPr>
          <p:cNvPr id="5" name="QM_6_BD.27_1#53f0d9bca?vbadefaultcenterpage=1&amp;parentnodeid=c510969ff&amp;vbahtmlprocessed=1"/>
          <p:cNvSpPr/>
          <p:nvPr/>
        </p:nvSpPr>
        <p:spPr>
          <a:xfrm>
            <a:off x="502920" y="2578100"/>
            <a:ext cx="11183112" cy="37818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材料一</a:t>
            </a:r>
            <a:r>
              <a:rPr lang="en-US" altLang="zh-CN" sz="2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乾德元年（963年）,春正月,初以文臣知州事。</a:t>
            </a:r>
            <a:r>
              <a:rPr lang="en-US" altLang="zh-CN" sz="2400" b="0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……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夏四月,诏设通判于诸州,凡军民之政,皆统治之,事得专达,与长吏均礼，大州或置二员。又令节镇所领支郡，皆直隶京师,得自奏事,不属诸藩,于是节度使之权始轻。</a:t>
            </a:r>
            <a:endParaRPr lang="en-US" altLang="zh-CN" sz="2400" dirty="0"/>
          </a:p>
          <a:p>
            <a:pPr algn="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——《宋史纪事本末》</a:t>
            </a:r>
            <a:endParaRPr lang="en-US" altLang="zh-CN" sz="2400" dirty="0"/>
          </a:p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材料二</a:t>
            </a:r>
            <a:r>
              <a:rPr lang="en-US" altLang="zh-CN" sz="2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本朝鉴五代藩镇之弊,遂尽夺藩镇之权,兵也收了,财也收了,赏罚刑政一切收了,州郡遂日就困弱。</a:t>
            </a:r>
            <a:r>
              <a:rPr lang="en-US" altLang="zh-CN" sz="2400" b="0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……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靖康之祸，虏骑所过，莫不溃散。</a:t>
            </a:r>
            <a:endParaRPr lang="en-US" altLang="zh-CN" sz="2400" dirty="0"/>
          </a:p>
          <a:p>
            <a:pPr algn="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——朱熹《朱子语类》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M_6_BD.27_2#53f0d9bca?vbadefaultcenterpage=1&amp;parentnodeid=c510969ff&amp;vbahtmlprocessed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208" y="1127350"/>
            <a:ext cx="1655064" cy="429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aphicFrame>
        <p:nvGraphicFramePr>
          <p:cNvPr id="3" name="QM_6_BD.27_3#53f0d9bca?colgroup=5,30&amp;vbadefaultcenterpage=1&amp;parentnodeid=c510969ff&amp;vbahtmlprocessed=1"/>
          <p:cNvGraphicFramePr>
            <a:graphicFrameLocks noGrp="1"/>
          </p:cNvGraphicFramePr>
          <p:nvPr/>
        </p:nvGraphicFramePr>
        <p:xfrm>
          <a:off x="502920" y="1690050"/>
          <a:ext cx="11155680" cy="927100"/>
        </p:xfrm>
        <a:graphic>
          <a:graphicData uri="http://schemas.openxmlformats.org/drawingml/2006/table">
            <a:tbl>
              <a:tblPr/>
              <a:tblGrid>
                <a:gridCol w="1847088"/>
                <a:gridCol w="9308592"/>
              </a:tblGrid>
              <a:tr h="910844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材料主旨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材料一介绍了宋初限制节度使的措施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。材料二反映了朱熹对宋初加强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中央集权措施的看法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QM_6_BD.27_4#53f0d9bca?segpoint=1&amp;vbadefaultcenterpage=1&amp;parentnodeid=c510969ff&amp;vbahtmlprocessed=1"/>
          <p:cNvSpPr/>
          <p:nvPr/>
        </p:nvSpPr>
        <p:spPr>
          <a:xfrm>
            <a:off x="502920" y="2731450"/>
            <a:ext cx="11183112" cy="4902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思考：</a:t>
            </a:r>
            <a:endParaRPr lang="en-US" altLang="zh-CN" sz="2400" dirty="0"/>
          </a:p>
        </p:txBody>
      </p:sp>
      <p:sp>
        <p:nvSpPr>
          <p:cNvPr id="5" name="QB_7_BD.28_1#de1058539?segpoint=1&amp;vbadefaultcenterpage=1&amp;parentnodeid=53f0d9bca&amp;vbahtmlprocessed=1"/>
          <p:cNvSpPr/>
          <p:nvPr/>
        </p:nvSpPr>
        <p:spPr>
          <a:xfrm>
            <a:off x="502920" y="3295330"/>
            <a:ext cx="11353800" cy="15636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（1）概括材料一中限制节度使的措施。</a:t>
            </a:r>
            <a:endParaRPr lang="en-US" altLang="zh-CN" sz="2400" dirty="0"/>
          </a:p>
          <a:p>
            <a:pPr marL="0" algn="l"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试答：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___________________________________________________________________</a:t>
            </a:r>
          </a:p>
          <a:p>
            <a:pPr marL="0" latinLnBrk="1">
              <a:lnSpc>
                <a:spcPts val="3900"/>
              </a:lnSpc>
            </a:pP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</a:t>
            </a:r>
            <a:endParaRPr lang="en-US" altLang="zh-CN" sz="2400" dirty="0"/>
          </a:p>
        </p:txBody>
      </p:sp>
      <p:sp>
        <p:nvSpPr>
          <p:cNvPr id="6" name="QB_7_BD.30_1#991630a90?segpoint=1&amp;vbadefaultcenterpage=1&amp;parentnodeid=53f0d9bca&amp;vbahtmlprocessed=1"/>
          <p:cNvSpPr/>
          <p:nvPr/>
        </p:nvSpPr>
        <p:spPr>
          <a:xfrm>
            <a:off x="502920" y="4977826"/>
            <a:ext cx="11183112" cy="10048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（2）材料二中作者对北宋“尽夺藩镇之权”的措施有什么看法?</a:t>
            </a:r>
            <a:endParaRPr lang="en-US" altLang="zh-CN" sz="2400" dirty="0"/>
          </a:p>
          <a:p>
            <a:pPr marL="0" algn="l" latinLnBrk="1">
              <a:lnSpc>
                <a:spcPts val="39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试答：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</a:t>
            </a:r>
            <a:r>
              <a:rPr lang="en-US" altLang="zh-CN" sz="2400" i="0" spc="-5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___________________________________________________________________</a:t>
            </a:r>
            <a:endParaRPr lang="en-US" altLang="zh-CN" sz="2400" spc="-50" dirty="0"/>
          </a:p>
        </p:txBody>
      </p:sp>
      <p:sp>
        <p:nvSpPr>
          <p:cNvPr id="7" name="QB_7_AN.29_1#de1058539.blank?vbadefaultcenterpage=1&amp;parentnodeid=53f0d9bca&amp;vbapositionanswer=15&amp;vbahtmlprocessed=1"/>
          <p:cNvSpPr/>
          <p:nvPr/>
        </p:nvSpPr>
        <p:spPr>
          <a:xfrm>
            <a:off x="502920" y="3816030"/>
            <a:ext cx="11253080" cy="10566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A0002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</a:t>
            </a:r>
            <a:r>
              <a:rPr lang="en-US" altLang="zh-CN" sz="2400" b="0" i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设立知州接管地方行政权</a:t>
            </a: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;设置通判作为知州的副手,其权力上与知州同等,有权直接向皇帝汇报。</a:t>
            </a:r>
            <a:endParaRPr lang="en-US" altLang="zh-CN" sz="2400" dirty="0"/>
          </a:p>
        </p:txBody>
      </p:sp>
      <p:sp>
        <p:nvSpPr>
          <p:cNvPr id="8" name="QB_7_AN.31_1#991630a90.blank?vbadefaultcenterpage=1&amp;parentnodeid=53f0d9bca&amp;vbapositionanswer=16&amp;vbahtmlprocessed=1"/>
          <p:cNvSpPr/>
          <p:nvPr/>
        </p:nvSpPr>
        <p:spPr>
          <a:xfrm>
            <a:off x="1442720" y="5498526"/>
            <a:ext cx="9910763" cy="4502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ctr" latinLnBrk="1">
              <a:lnSpc>
                <a:spcPts val="3900"/>
              </a:lnSpc>
            </a:pPr>
            <a:r>
              <a:rPr lang="en-US" altLang="zh-CN" sz="2400" b="0" i="0" spc="-5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加强了中央集权，但导致地方军事力量严重削弱，在对敌作战时屡屡失败。</a:t>
            </a:r>
            <a:endParaRPr lang="en-US" altLang="zh-CN" sz="2400" spc="-5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5_BD#96dd97f62?vbadefaultcenterpage=1&amp;parentnodeid=9046c7dc1&amp;vbahtmlprocessed=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722376"/>
            <a:ext cx="1655064" cy="429768"/>
          </a:xfrm>
          <a:prstGeom prst="rect">
            <a:avLst/>
          </a:prstGeom>
        </p:spPr>
      </p:pic>
      <p:sp>
        <p:nvSpPr>
          <p:cNvPr id="3" name="P_6_BD#0983efa2f?segpoint=1&amp;vbadefaultcenterpage=1&amp;parentnodeid=96dd97f62&amp;vbahtmlprocessed=1"/>
          <p:cNvSpPr/>
          <p:nvPr/>
        </p:nvSpPr>
        <p:spPr>
          <a:xfrm>
            <a:off x="502920" y="1282700"/>
            <a:ext cx="11183112" cy="4860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史论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</a:t>
            </a: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北宋加强中央集权的特点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</a:t>
            </a:r>
            <a:endParaRPr lang="en-US" altLang="zh-CN" sz="2400" dirty="0"/>
          </a:p>
        </p:txBody>
      </p:sp>
      <p:sp>
        <p:nvSpPr>
          <p:cNvPr id="4" name="P_6_BD#0983efa2f?segpoint=1&amp;vbadefaultcenterpage=1&amp;parentnodeid=96dd97f62&amp;vbahtmlprocessed=1"/>
          <p:cNvSpPr/>
          <p:nvPr/>
        </p:nvSpPr>
        <p:spPr>
          <a:xfrm>
            <a:off x="502920" y="1840611"/>
            <a:ext cx="11183112" cy="1587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守内虚外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:宋朝吸取唐朝外重内轻造成藩镇割据的教训，制定了守内虚外的国家战略，重点防范内部可能出现的隐患，而放松防范外部存在的威胁。这导致宋代边境防卫的空虚，宋代在与少数民族政权的战争中处于劣势。</a:t>
            </a:r>
            <a:endParaRPr lang="en-US" altLang="zh-CN" sz="2400" dirty="0"/>
          </a:p>
        </p:txBody>
      </p:sp>
      <p:sp>
        <p:nvSpPr>
          <p:cNvPr id="5" name="P_6_BD#0983efa2f?segpoint=1&amp;vbadefaultcenterpage=1&amp;parentnodeid=96dd97f62&amp;vbahtmlprocessed=1"/>
          <p:cNvSpPr/>
          <p:nvPr/>
        </p:nvSpPr>
        <p:spPr>
          <a:xfrm>
            <a:off x="502920" y="3487420"/>
            <a:ext cx="11183112" cy="1587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强干弱枝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：鉴于唐朝的藩镇割据局面，宋代从军事、经济上大规模削弱地方实力，强化中央对地方财政的控制，虽然防止了割据势力的出现，但是也造成了地方实力不足，不利于边疆地区的防卫。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0983efa2f?segpoint=1&amp;vbadefaultcenterpage=1&amp;parentnodeid=96dd97f62&amp;vbahtmlprocessed=1"/>
          <p:cNvSpPr/>
          <p:nvPr/>
        </p:nvSpPr>
        <p:spPr>
          <a:xfrm>
            <a:off x="502920" y="1937528"/>
            <a:ext cx="11183112" cy="1587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分化事权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:宋代普遍分化军权、相权、地方权力,使其互相牵制，有效地加强了君主专制和中央集权。但是,分权过细，造成保守拖沓的政治风气，官员过多过滥，造成财政危机。</a:t>
            </a:r>
            <a:endParaRPr lang="en-US" altLang="zh-CN" sz="2400" dirty="0"/>
          </a:p>
        </p:txBody>
      </p:sp>
      <p:sp>
        <p:nvSpPr>
          <p:cNvPr id="3" name="P_6_BD#0983efa2f?segpoint=1&amp;vbadefaultcenterpage=1&amp;parentnodeid=96dd97f62&amp;vbahtmlprocessed=1"/>
          <p:cNvSpPr/>
          <p:nvPr/>
        </p:nvSpPr>
        <p:spPr>
          <a:xfrm>
            <a:off x="502920" y="3584972"/>
            <a:ext cx="11183112" cy="1587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（4）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崇文抑武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:这是两宋的基本国策，一方面，文人的社会地位提高，使宋代的文化空前繁荣，另一方面，军事人才受到打压，在应对少数民族政权的军事冲击时软弱无力，国防危机日甚一日。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5_BD#04996f810?vbadefaultcenterpage=1&amp;parentnodeid=c15f3eb76&amp;vbahtmlprocessed=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722376"/>
            <a:ext cx="1655064" cy="429768"/>
          </a:xfrm>
          <a:prstGeom prst="rect">
            <a:avLst/>
          </a:prstGeom>
        </p:spPr>
      </p:pic>
      <p:sp>
        <p:nvSpPr>
          <p:cNvPr id="3" name="P_6_BD#2c248030b?segpoint=1&amp;vbadefaultcenterpage=1&amp;parentnodeid=04996f810&amp;vbahtmlprocessed=1"/>
          <p:cNvSpPr/>
          <p:nvPr/>
        </p:nvSpPr>
        <p:spPr>
          <a:xfrm>
            <a:off x="502920" y="1282700"/>
            <a:ext cx="11183112" cy="4860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史论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多角度认识王安石变法</a:t>
            </a:r>
            <a:endParaRPr lang="en-US" altLang="zh-CN" sz="2400" dirty="0"/>
          </a:p>
        </p:txBody>
      </p:sp>
      <p:sp>
        <p:nvSpPr>
          <p:cNvPr id="4" name="P_6_BD#2c248030b?segpoint=1&amp;vbadefaultcenterpage=1&amp;parentnodeid=04996f810&amp;vbahtmlprocessed=1"/>
          <p:cNvSpPr/>
          <p:nvPr/>
        </p:nvSpPr>
        <p:spPr>
          <a:xfrm>
            <a:off x="502920" y="1840611"/>
            <a:ext cx="11183112" cy="10388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（1）从背景看:王安石变法是在北宋面临财政危机、政治危机和边患危机的情况下为实现富国强兵而进行的。</a:t>
            </a:r>
            <a:endParaRPr lang="en-US" altLang="zh-CN" sz="2400" dirty="0"/>
          </a:p>
        </p:txBody>
      </p:sp>
      <p:sp>
        <p:nvSpPr>
          <p:cNvPr id="5" name="P_6_BD#2c248030b?segpoint=1&amp;vbadefaultcenterpage=1&amp;parentnodeid=04996f810&amp;vbahtmlprocessed=1"/>
          <p:cNvSpPr/>
          <p:nvPr/>
        </p:nvSpPr>
        <p:spPr>
          <a:xfrm>
            <a:off x="502920" y="2938843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（2）从内容看:主要是调节农民、封建国家与大地主、大官僚之间的利益再分配。</a:t>
            </a:r>
            <a:endParaRPr lang="en-US" altLang="zh-CN" sz="2400" dirty="0"/>
          </a:p>
        </p:txBody>
      </p:sp>
      <p:sp>
        <p:nvSpPr>
          <p:cNvPr id="6" name="P_6_BD#2c248030b?segpoint=1&amp;vbadefaultcenterpage=1&amp;parentnodeid=04996f810&amp;vbahtmlprocessed=1"/>
          <p:cNvSpPr/>
          <p:nvPr/>
        </p:nvSpPr>
        <p:spPr>
          <a:xfrm>
            <a:off x="502920" y="3487610"/>
            <a:ext cx="11183112" cy="10388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（3）从结果看:变法无法彻底解决社会的主要矛盾，且因触动大地主、大官僚的利益而遭到反对，新法很快被废除。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2c248030b?segpoint=1&amp;vbadefaultcenterpage=1&amp;parentnodeid=04996f810&amp;vbahtmlprocessed=1"/>
          <p:cNvSpPr/>
          <p:nvPr/>
        </p:nvSpPr>
        <p:spPr>
          <a:xfrm>
            <a:off x="502920" y="2484898"/>
            <a:ext cx="11183112" cy="10388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（4）从性质看:王安石变法是封建地主阶级针对北宋统治危机进行的改革运动，它不可能从根本上摆脱封建统治危机。</a:t>
            </a:r>
            <a:endParaRPr lang="en-US" altLang="zh-CN" sz="2400" dirty="0"/>
          </a:p>
        </p:txBody>
      </p:sp>
      <p:sp>
        <p:nvSpPr>
          <p:cNvPr id="3" name="P_6_BD#2c248030b?segpoint=1&amp;vbadefaultcenterpage=1&amp;parentnodeid=04996f810&amp;vbahtmlprocessed=1"/>
          <p:cNvSpPr/>
          <p:nvPr/>
        </p:nvSpPr>
        <p:spPr>
          <a:xfrm>
            <a:off x="502920" y="3586242"/>
            <a:ext cx="11183112" cy="10388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（5）从目的看:变法以维护地主阶级的统治为出发点,农民的处境没有得到根本改变，负担依然沉重。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5_BD#3d6a15792?vbadefaultcenterpage=1&amp;parentnodeid=3cdab069e&amp;vbahtmlprocessed=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722376"/>
            <a:ext cx="1655064" cy="429768"/>
          </a:xfrm>
          <a:prstGeom prst="rect">
            <a:avLst/>
          </a:prstGeom>
        </p:spPr>
      </p:pic>
      <p:sp>
        <p:nvSpPr>
          <p:cNvPr id="3" name="P_6_BD#f494310c2?segpoint=1&amp;vbadefaultcenterpage=1&amp;parentnodeid=3d6a15792&amp;vbahtmlprocessed=1"/>
          <p:cNvSpPr/>
          <p:nvPr/>
        </p:nvSpPr>
        <p:spPr>
          <a:xfrm>
            <a:off x="502920" y="1282700"/>
            <a:ext cx="11183112" cy="4860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史论1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全面认识元朝的历史地位</a:t>
            </a:r>
            <a:endParaRPr lang="en-US" altLang="zh-CN" sz="2400" dirty="0"/>
          </a:p>
        </p:txBody>
      </p:sp>
      <p:sp>
        <p:nvSpPr>
          <p:cNvPr id="4" name="P_6_BD#f494310c2?segpoint=1&amp;vbadefaultcenterpage=1&amp;parentnodeid=3d6a15792&amp;vbahtmlprocessed=1"/>
          <p:cNvSpPr/>
          <p:nvPr/>
        </p:nvSpPr>
        <p:spPr>
          <a:xfrm>
            <a:off x="502920" y="1840611"/>
            <a:ext cx="11183112" cy="10386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（1）元朝在中国封建社会发展史上是一个非常重要的朝代,它结束了自唐末五代以来长期分裂割据的局面,重新实现了国家的大一统,是元明清统一局面的开创者。</a:t>
            </a:r>
            <a:endParaRPr lang="en-US" altLang="zh-CN" sz="2400" dirty="0"/>
          </a:p>
        </p:txBody>
      </p:sp>
      <p:sp>
        <p:nvSpPr>
          <p:cNvPr id="5" name="P_6_BD#f494310c2?segpoint=1&amp;vbadefaultcenterpage=1&amp;parentnodeid=3d6a15792&amp;vbahtmlprocessed=1"/>
          <p:cNvSpPr/>
          <p:nvPr/>
        </p:nvSpPr>
        <p:spPr>
          <a:xfrm>
            <a:off x="502920" y="2941510"/>
            <a:ext cx="11183112" cy="10388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（2）元朝统一后的有效管辖措施,使中国进入历史上疆域最辽阔的时期。西藏、台湾都正式纳入中央政府的直接管辖之下。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f494310c2?segpoint=1&amp;vbadefaultcenterpage=1&amp;parentnodeid=3d6a15792&amp;vbahtmlprocessed=1"/>
          <p:cNvSpPr/>
          <p:nvPr/>
        </p:nvSpPr>
        <p:spPr>
          <a:xfrm>
            <a:off x="502920" y="1937623"/>
            <a:ext cx="11183112" cy="1587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（3）首创行省制度,设岭北、辽阳、云南等行省,加强对边疆地区的管辖。这是中国历史上地方行政管理制度的一项重大改革,又是强化中央集权的一项新举措,对后世乃至今天产生了深远的历史影响。</a:t>
            </a:r>
            <a:endParaRPr lang="en-US" altLang="zh-CN" sz="2400" dirty="0"/>
          </a:p>
        </p:txBody>
      </p:sp>
      <p:sp>
        <p:nvSpPr>
          <p:cNvPr id="3" name="P_6_BD#f494310c2?segpoint=1&amp;vbadefaultcenterpage=1&amp;parentnodeid=3d6a15792&amp;vbahtmlprocessed=1"/>
          <p:cNvSpPr/>
          <p:nvPr/>
        </p:nvSpPr>
        <p:spPr>
          <a:xfrm>
            <a:off x="502920" y="3585067"/>
            <a:ext cx="11183112" cy="15873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4）民族交融出现又一次新高峰。蒙古族等边疆少数民族大量内迁,汉族人民向边疆流动,一个新民族——回族开始形成。元朝是统一的多民族国家发展的重要时期。元朝的统一顺应了历史发展趋势,具有承上启下、继往开来的历史地位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6_BD#5049a2ce4?vbadefaultcenterpage=1&amp;parentnodeid=3d6a15792&amp;vbahtmlprocessed=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704" y="722376"/>
            <a:ext cx="3218688" cy="429768"/>
          </a:xfrm>
          <a:prstGeom prst="rect">
            <a:avLst/>
          </a:prstGeom>
        </p:spPr>
      </p:pic>
      <p:sp>
        <p:nvSpPr>
          <p:cNvPr id="3" name="P_7_BD#85d6eda66?segpoint=1&amp;vbadefaultcenterpage=1&amp;parentnodeid=5049a2ce4&amp;vbahtmlprocessed=1"/>
          <p:cNvSpPr/>
          <p:nvPr/>
        </p:nvSpPr>
        <p:spPr>
          <a:xfrm>
            <a:off x="502920" y="1282700"/>
            <a:ext cx="11183112" cy="3657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0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史论2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辽夏金元对中原制度的继承与创新</a:t>
            </a:r>
            <a:endParaRPr lang="en-US" altLang="zh-CN" sz="2400" dirty="0"/>
          </a:p>
        </p:txBody>
      </p:sp>
      <p:sp>
        <p:nvSpPr>
          <p:cNvPr id="4" name="P_7_BD#85d6eda66?segpoint=1&amp;vbadefaultcenterpage=1&amp;parentnodeid=5049a2ce4&amp;vbahtmlprocessed=1"/>
          <p:cNvSpPr/>
          <p:nvPr/>
        </p:nvSpPr>
        <p:spPr>
          <a:xfrm>
            <a:off x="502920" y="1706943"/>
            <a:ext cx="11183112" cy="3657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0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辽朝</a:t>
            </a:r>
            <a:endParaRPr lang="en-US" altLang="zh-CN" sz="2400" dirty="0"/>
          </a:p>
        </p:txBody>
      </p:sp>
      <p:sp>
        <p:nvSpPr>
          <p:cNvPr id="5" name="P_7_BD#85d6eda66?segpoint=1&amp;vbadefaultcenterpage=1&amp;parentnodeid=5049a2ce4&amp;vbahtmlprocessed=1"/>
          <p:cNvSpPr/>
          <p:nvPr/>
        </p:nvSpPr>
        <p:spPr>
          <a:xfrm>
            <a:off x="502920" y="2138743"/>
            <a:ext cx="11183112" cy="3657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0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①浓厚的契丹族民族特色：实行斡鲁朵制度、投下制度、捺钵（行在）制度等。</a:t>
            </a:r>
            <a:endParaRPr lang="en-US" altLang="zh-CN" sz="2400" dirty="0"/>
          </a:p>
        </p:txBody>
      </p:sp>
      <p:sp>
        <p:nvSpPr>
          <p:cNvPr id="6" name="P_7_BD#85d6eda66?segpoint=1&amp;vbadefaultcenterpage=1&amp;parentnodeid=5049a2ce4&amp;vbahtmlprocessed=1"/>
          <p:cNvSpPr/>
          <p:nvPr/>
        </p:nvSpPr>
        <p:spPr>
          <a:xfrm>
            <a:off x="502920" y="2570543"/>
            <a:ext cx="11183112" cy="29260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0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②与汉制的融合——“藩汉分治”</a:t>
            </a:r>
            <a:endParaRPr lang="en-US" altLang="zh-CN" sz="2400" dirty="0"/>
          </a:p>
          <a:p>
            <a:pPr algn="l" latinLnBrk="1">
              <a:lnSpc>
                <a:spcPct val="10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A.皇帝制度：皇帝具有双重身份。对于契丹等游牧民族来讲拥有可汗的权威，对于渤海人与汉人来说又行使皇权。</a:t>
            </a:r>
            <a:endParaRPr lang="en-US" altLang="zh-CN" sz="2400" dirty="0"/>
          </a:p>
          <a:p>
            <a:pPr algn="l" latinLnBrk="1">
              <a:lnSpc>
                <a:spcPct val="10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B.中央行政体制：南、北面官制。北面官采用传统的契丹部族官制管理契丹政事；南面官采用唐制管理汉人事务。</a:t>
            </a:r>
            <a:endParaRPr lang="en-US" altLang="zh-CN" sz="2400" dirty="0"/>
          </a:p>
          <a:p>
            <a:pPr algn="l" latinLnBrk="1">
              <a:lnSpc>
                <a:spcPct val="10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C.地方行政体制：因地制宜，诸制并举。契丹旧地及游牧地区实行部族制；渤海地区实行原官制；燕云十六州沿用唐制。</a:t>
            </a:r>
            <a:endParaRPr lang="en-US" altLang="zh-CN" sz="2400" dirty="0"/>
          </a:p>
          <a:p>
            <a:pPr algn="l" latinLnBrk="1">
              <a:lnSpc>
                <a:spcPct val="10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D.人事管理制度：北面官通过契丹传统世选补充，南面官则主要通过科举来选任。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dc9d2449c.fixed?vbadefaultcenterpage=1&amp;parentnodeid=9566a1d0a&amp;vbahtmlprocessed=1"/>
          <p:cNvSpPr/>
          <p:nvPr/>
        </p:nvSpPr>
        <p:spPr>
          <a:xfrm>
            <a:off x="0" y="1423732"/>
            <a:ext cx="12188952" cy="17068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 latinLnBrk="1">
              <a:lnSpc>
                <a:spcPct val="100000"/>
              </a:lnSpc>
            </a:pPr>
            <a:r>
              <a:rPr lang="en-US" altLang="zh-CN" sz="56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第三单元</a:t>
            </a:r>
            <a:r>
              <a:rPr lang="en-US" altLang="zh-CN" sz="56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6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辽宋夏金多民族政权的并立与元朝的统一</a:t>
            </a:r>
            <a:endParaRPr lang="en-US" altLang="zh-CN" sz="5600" dirty="0"/>
          </a:p>
        </p:txBody>
      </p:sp>
      <p:sp>
        <p:nvSpPr>
          <p:cNvPr id="3" name="C_2_BD#dc9d2449c.fixed?vbadefaultcenterpage=1&amp;parentnodeid=9566a1d0a&amp;vbahtmlprocessed=1"/>
          <p:cNvSpPr/>
          <p:nvPr/>
        </p:nvSpPr>
        <p:spPr>
          <a:xfrm>
            <a:off x="0" y="3264408"/>
            <a:ext cx="12188952" cy="10149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ct val="100000"/>
              </a:lnSpc>
            </a:pPr>
            <a:r>
              <a:rPr lang="en-US" altLang="zh-CN" sz="4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第8讲</a:t>
            </a:r>
            <a:r>
              <a:rPr lang="en-US" altLang="zh-CN" sz="4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两宋的政治和军事与辽夏金元的统治</a:t>
            </a:r>
            <a:endParaRPr lang="en-US" altLang="zh-CN" sz="4400" dirty="0"/>
          </a:p>
        </p:txBody>
      </p:sp>
    </p:spTree>
  </p:cSld>
  <p:clrMapOvr>
    <a:masterClrMapping/>
  </p:clrMapOvr>
  <p:transition>
    <p:split dir="in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7_BD#85d6eda66?segpoint=1&amp;vbadefaultcenterpage=1&amp;parentnodeid=5049a2ce4&amp;vbahtmlprocessed=1"/>
          <p:cNvSpPr/>
          <p:nvPr/>
        </p:nvSpPr>
        <p:spPr>
          <a:xfrm>
            <a:off x="502920" y="795259"/>
            <a:ext cx="11183112" cy="21031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0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金朝</a:t>
            </a:r>
            <a:endParaRPr lang="en-US" altLang="zh-CN" sz="2300" dirty="0"/>
          </a:p>
          <a:p>
            <a:pPr algn="l" latinLnBrk="1">
              <a:lnSpc>
                <a:spcPct val="10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①对辽制的吸收与借鉴：对境内不同民族采取“分而治之”的统治方式，在中央实行唐宋的设官制度，在地方则采取州县、猛安谋克、部族并行的行政体制。</a:t>
            </a:r>
            <a:endParaRPr lang="en-US" altLang="zh-CN" sz="2300" dirty="0"/>
          </a:p>
          <a:p>
            <a:pPr algn="l" latinLnBrk="1">
              <a:lnSpc>
                <a:spcPct val="10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②对汉法的吸收与改造：实行尚书省一省制，撤销中书省与门下省，取消了三省相互牵制和驳正违失的机制，皇帝决策权力更为增强。</a:t>
            </a:r>
            <a:endParaRPr lang="en-US" altLang="zh-CN" sz="2300" dirty="0"/>
          </a:p>
          <a:p>
            <a:pPr algn="l" latinLnBrk="1">
              <a:lnSpc>
                <a:spcPct val="10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③制度创新：金朝新创行省制度，开行省制的先河。</a:t>
            </a:r>
            <a:endParaRPr lang="en-US" altLang="zh-CN" sz="2300" dirty="0"/>
          </a:p>
        </p:txBody>
      </p:sp>
      <p:sp>
        <p:nvSpPr>
          <p:cNvPr id="3" name="P_7_BD#85d6eda66?segpoint=1&amp;vbadefaultcenterpage=1&amp;parentnodeid=5049a2ce4&amp;vbahtmlprocessed=1"/>
          <p:cNvSpPr/>
          <p:nvPr/>
        </p:nvSpPr>
        <p:spPr>
          <a:xfrm>
            <a:off x="502920" y="2964481"/>
            <a:ext cx="11183112" cy="7010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0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西夏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：汉化程度较高，政治制度基本模仿中原王朝，但也有取之于辽、金及吐蕃、回纥等民族制度的痕迹，其制度对元朝也有一定的影响。</a:t>
            </a:r>
            <a:endParaRPr lang="en-US" altLang="zh-CN" sz="2300" dirty="0"/>
          </a:p>
        </p:txBody>
      </p:sp>
      <p:sp>
        <p:nvSpPr>
          <p:cNvPr id="4" name="P_7_BD#85d6eda66?segpoint=1&amp;vbadefaultcenterpage=1&amp;parentnodeid=5049a2ce4&amp;vbahtmlprocessed=1"/>
          <p:cNvSpPr/>
          <p:nvPr/>
        </p:nvSpPr>
        <p:spPr>
          <a:xfrm>
            <a:off x="502920" y="3726481"/>
            <a:ext cx="11183112" cy="3505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0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（4）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元朝</a:t>
            </a:r>
            <a:endParaRPr lang="en-US" altLang="zh-CN" sz="2300" dirty="0"/>
          </a:p>
        </p:txBody>
      </p:sp>
      <p:sp>
        <p:nvSpPr>
          <p:cNvPr id="5" name="P_7_BD#85d6eda66?segpoint=1&amp;vbadefaultcenterpage=1&amp;parentnodeid=5049a2ce4&amp;vbahtmlprocessed=1"/>
          <p:cNvSpPr/>
          <p:nvPr/>
        </p:nvSpPr>
        <p:spPr>
          <a:xfrm>
            <a:off x="502920" y="4145581"/>
            <a:ext cx="11183112" cy="10515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0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①“汉制”与民族制度的混合：机构设置上，中央设省、台、院，但保存了怯薛制，地方投下制度与路、府、州、县并行；人事管理上，继承汉制，但皇帝又有特殊权力；运行机制上，中央事务的处理仿照汉制，但怯薛仍起重要作用。</a:t>
            </a:r>
            <a:endParaRPr lang="en-US" altLang="zh-CN" sz="2300" dirty="0"/>
          </a:p>
        </p:txBody>
      </p:sp>
      <p:sp>
        <p:nvSpPr>
          <p:cNvPr id="6" name="P_7_BD#85d6eda66?segpoint=1&amp;vbadefaultcenterpage=1&amp;parentnodeid=5049a2ce4&amp;vbahtmlprocessed=1"/>
          <p:cNvSpPr/>
          <p:nvPr/>
        </p:nvSpPr>
        <p:spPr>
          <a:xfrm>
            <a:off x="502920" y="5263181"/>
            <a:ext cx="11183112" cy="10515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0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②对汉制的创新：中央机构由省、院并立发展为省、台、院三足鼎立，监察机构的地位提高，职能扩大；中央设置宣政院等机构处理民族和宗教事务；行省成为地方最高行政机构；建立了全国范围的驿站和急递铺制度。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3_BD#1f5f7d94f?vbadefaultcenterpage=1&amp;parentnodeid=dc9d2449c&amp;vbahtmlprocessed=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848" y="722376"/>
            <a:ext cx="3191256" cy="429768"/>
          </a:xfrm>
          <a:prstGeom prst="rect">
            <a:avLst/>
          </a:prstGeom>
        </p:spPr>
      </p:pic>
      <p:graphicFrame>
        <p:nvGraphicFramePr>
          <p:cNvPr id="8" name="P_4_BD#05dde5445?colgroup=12,3,7,11&amp;vbadefaultcenterpage=1&amp;parentnodeid=1f5f7d94f&amp;vbahtmlprocessed=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02920" y="1282700"/>
          <a:ext cx="11137392" cy="3771900"/>
        </p:xfrm>
        <a:graphic>
          <a:graphicData uri="http://schemas.openxmlformats.org/drawingml/2006/table">
            <a:tbl>
              <a:tblPr/>
              <a:tblGrid>
                <a:gridCol w="3968496"/>
                <a:gridCol w="1115568"/>
                <a:gridCol w="2722245"/>
                <a:gridCol w="3331083"/>
              </a:tblGrid>
              <a:tr h="42913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b="1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课程标准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命题点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考题取样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核心素养解读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284"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通过了解两宋的政治和军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事，认识这一时期在政治方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面的新变化；通过了解辽夏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金元诸政权的建立、发展和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相关制度建设，认识北方少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数民族政权在统一多民族封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建国家发展中的重要作用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北宋的</a:t>
                      </a:r>
                      <a:endParaRPr lang="en-US" altLang="zh-CN" sz="2400" b="0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 err="1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政治</a:t>
                      </a:r>
                      <a:r>
                        <a:rPr lang="en-US" altLang="zh-CN" sz="2400" b="0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和</a:t>
                      </a:r>
                      <a:endParaRPr lang="en-US" altLang="zh-CN" sz="2400" b="0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军事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2022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全国卷乙T26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;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 </a:t>
                      </a:r>
                    </a:p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2021江苏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T19;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2020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山东T4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1.通过史料实证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，理解北宋加强君主专制中央集权的措施及其产生的影响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_4_BD#05dde5445?colgroup=12,3,7,11&amp;vbadefaultcenterpage=1&amp;parentnodeid=1f5f7d94f&amp;vbahtmlprocessed=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02920" y="1757188"/>
          <a:ext cx="11137392" cy="4254500"/>
        </p:xfrm>
        <a:graphic>
          <a:graphicData uri="http://schemas.openxmlformats.org/drawingml/2006/table">
            <a:tbl>
              <a:tblPr/>
              <a:tblGrid>
                <a:gridCol w="3968496"/>
                <a:gridCol w="1115568"/>
                <a:gridCol w="2483485"/>
                <a:gridCol w="3569843"/>
              </a:tblGrid>
              <a:tr h="42913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课程标准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命题点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考题取样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核心素养解读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772"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通过了解两宋的政治和军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事，认识这一时期在政治方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面的新变化；通过了解辽夏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金元诸政权的建立、发展和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相关制度建设，认识北方少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数民族政权在统一多民族封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建国家发展中的重要作用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辽夏金</a:t>
                      </a:r>
                    </a:p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元的政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权建设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2022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辽宁T4；</a:t>
                      </a:r>
                    </a:p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2021海南T5；</a:t>
                      </a:r>
                    </a:p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2021河北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T19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.从时空观念的角度认识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辽夏金元政权的建立和发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展，从历史解释的角度认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识辽夏金元的制度建设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3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.结合辽夏金元时期的民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族关系，从家国情怀的角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度认识各民族在统一多民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族国家建设中的作用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4_BD#05dde5445?colgroup=12,3,7,11&amp;vbadefaultcenterpage=1&amp;parentnodeid=1f5f7d94f&amp;vbahtmlprocessed=1"/>
          <p:cNvSpPr txBox="1"/>
          <p:nvPr/>
        </p:nvSpPr>
        <p:spPr>
          <a:xfrm>
            <a:off x="502920" y="1133364"/>
            <a:ext cx="11186160" cy="49072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_4_BD#05dde5445?colgroup=12,3,7,11&amp;vbadefaultcenterpage=1&amp;parentnodeid=1f5f7d94f&amp;vbahtmlprocessed=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02920" y="2476884"/>
          <a:ext cx="11137392" cy="1892300"/>
        </p:xfrm>
        <a:graphic>
          <a:graphicData uri="http://schemas.openxmlformats.org/drawingml/2006/table">
            <a:tbl>
              <a:tblPr/>
              <a:tblGrid>
                <a:gridCol w="3968496"/>
                <a:gridCol w="7168896"/>
              </a:tblGrid>
              <a:tr h="186182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命题分析预测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1.分析：高考多创设鲜活情境，考查北宋中央集权的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加强、王安石变法、少数民族的政权建设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2.预测：</a:t>
                      </a:r>
                      <a:r>
                        <a:rPr lang="en-US" altLang="zh-CN" sz="2400" b="0" i="0" dirty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北宋加强中央集权的措施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、少数民族的制度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创新、辽宋夏金元时期的民族交融可能是考查重点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4_BD#05dde5445?colgroup=12,3,7,11&amp;vbadefaultcenterpage=1&amp;parentnodeid=1f5f7d94f&amp;vbahtmlprocessed=1"/>
          <p:cNvSpPr txBox="1"/>
          <p:nvPr/>
        </p:nvSpPr>
        <p:spPr>
          <a:xfrm>
            <a:off x="502920" y="1853060"/>
            <a:ext cx="11186160" cy="49072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3_BD#dbc5123ec?vbadefaultcenterpage=1&amp;parentnodeid=dc9d2449c&amp;vbahtmlprocessed=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" y="722376"/>
            <a:ext cx="10927080" cy="466344"/>
          </a:xfrm>
          <a:prstGeom prst="rect">
            <a:avLst/>
          </a:prstGeom>
        </p:spPr>
      </p:pic>
      <p:pic>
        <p:nvPicPr>
          <p:cNvPr id="3" name="C_4_BD#fae01e390?vbadefaultcenterpage=1&amp;parentnodeid=dbc5123ec&amp;vbahtmlprocessed=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" y="1320800"/>
            <a:ext cx="3163824" cy="429768"/>
          </a:xfrm>
          <a:prstGeom prst="rect">
            <a:avLst/>
          </a:prstGeom>
        </p:spPr>
      </p:pic>
      <p:sp>
        <p:nvSpPr>
          <p:cNvPr id="4" name="C_5_BD#3ca935d4e?vbadefaultcenterpage=1&amp;parentnodeid=fae01e390&amp;vbahtmlprocessed=1"/>
          <p:cNvSpPr/>
          <p:nvPr/>
        </p:nvSpPr>
        <p:spPr>
          <a:xfrm>
            <a:off x="502920" y="1879600"/>
            <a:ext cx="11183112" cy="9499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6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知识点一</a:t>
            </a:r>
            <a:r>
              <a:rPr lang="en-US" altLang="zh-CN" sz="26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6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两宋的政治和军事</a:t>
            </a:r>
            <a:endParaRPr lang="en-US" altLang="zh-CN" sz="2600" dirty="0"/>
          </a:p>
        </p:txBody>
      </p:sp>
      <p:sp>
        <p:nvSpPr>
          <p:cNvPr id="5" name="P_6_BD#e66027e10?segpoint=1&amp;vbadefaultcenterpage=1&amp;parentnodeid=3ca935d4e&amp;vbahtmlprocessed=1"/>
          <p:cNvSpPr/>
          <p:nvPr/>
        </p:nvSpPr>
        <p:spPr>
          <a:xfrm>
            <a:off x="502920" y="2473104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</a:t>
            </a: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宋初中央集权的加强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6" name="P_6_BD#e66027e10?segpoint=1&amp;vbadefaultcenterpage=1&amp;parentnodeid=3ca935d4e&amp;vbahtmlprocessed=1"/>
          <p:cNvSpPr/>
          <p:nvPr/>
        </p:nvSpPr>
        <p:spPr>
          <a:xfrm>
            <a:off x="502920" y="3030410"/>
            <a:ext cx="11183112" cy="1587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（1）背景</a:t>
            </a:r>
            <a:endParaRPr lang="en-US" altLang="zh-CN" sz="2400" dirty="0"/>
          </a:p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①960年北宋建立，之后结束了五代十国的分裂局面。</a:t>
            </a:r>
            <a:endParaRPr lang="en-US" altLang="zh-CN" sz="2400" dirty="0"/>
          </a:p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②鉴于唐后期以来军阀割据、政局动荡的历史教训。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78badc1-359b-492a-a162-a3a0103cb336"/>
  <p:tag name="COMMONDATA" val="eyJoZGlkIjoiZjlhNjRiYTNkZjQ1MTdmNGRjNmY3MzNiYjEzYTRiNz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eae628b-0e54-44b7-96c9-231f4be3185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981002a-b87f-423e-be65-c80b6b2ca25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b6e62e0-aaf7-4635-9607-4037143b4e2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7b71583-4150-49e5-99fd-a5fd31a0ab3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59006bd-eab7-4f6f-95fd-0b5f0f3ad798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514b0c1-601b-4d13-9a9b-678ed12541e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be64569-0719-44df-952a-c8cdb8723cf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c1d088f-71c0-4381-80d3-452815469ed4}"/>
</p:tagLst>
</file>

<file path=ppt/theme/theme1.xml><?xml version="1.0" encoding="utf-8"?>
<a:theme xmlns:a="http://schemas.openxmlformats.org/drawingml/2006/main" name="合心科技出品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1714</Words>
  <Application>Microsoft Office PowerPoint</Application>
  <PresentationFormat>自定义</PresentationFormat>
  <Paragraphs>358</Paragraphs>
  <Slides>40</Slides>
  <Notes>36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合心科技出品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</vt:vector>
  </TitlesOfParts>
  <Company>合心科技出品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合心科技出品</dc:title>
  <dc:creator>合心科技出品</dc:creator>
  <cp:lastModifiedBy>Sky123.Org</cp:lastModifiedBy>
  <cp:revision>7</cp:revision>
  <dcterms:created xsi:type="dcterms:W3CDTF">2023-01-30T03:32:00Z</dcterms:created>
  <dcterms:modified xsi:type="dcterms:W3CDTF">2023-08-15T13:20:58Z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B3CF415E21384454BCD957D5C38F1008</vt:lpwstr>
  </property>
  <property fmtid="{D5CDD505-2E9C-101B-9397-08002B2CF9AE}" pid="3" name="KSOProductBuildVer">
    <vt:lpwstr>2052-11.1.0.13703</vt:lpwstr>
  </property>
</Properties>
</file>